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15"/>
  </p:handoutMasterIdLst>
  <p:sldIdLst>
    <p:sldId id="257" r:id="rId2"/>
    <p:sldId id="258" r:id="rId3"/>
    <p:sldId id="259" r:id="rId4"/>
    <p:sldId id="260" r:id="rId5"/>
    <p:sldId id="263" r:id="rId6"/>
    <p:sldId id="264" r:id="rId7"/>
    <p:sldId id="265" r:id="rId8"/>
    <p:sldId id="266" r:id="rId9"/>
    <p:sldId id="267" r:id="rId10"/>
    <p:sldId id="268" r:id="rId11"/>
    <p:sldId id="270" r:id="rId12"/>
    <p:sldId id="271" r:id="rId13"/>
    <p:sldId id="272" r:id="rId14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572" autoAdjust="0"/>
    <p:restoredTop sz="94660"/>
  </p:normalViewPr>
  <p:slideViewPr>
    <p:cSldViewPr snapToGrid="0">
      <p:cViewPr>
        <p:scale>
          <a:sx n="89" d="100"/>
          <a:sy n="89" d="100"/>
        </p:scale>
        <p:origin x="1428" y="6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AFDFA17-5E25-4733-A30F-4BD6BA5A8F5D}" type="doc">
      <dgm:prSet loTypeId="urn:microsoft.com/office/officeart/2005/8/layout/target3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1BD50A85-2C20-4314-A3D7-E42FFE4E81DB}">
      <dgm:prSet custT="1"/>
      <dgm:spPr/>
      <dgm:t>
        <a:bodyPr/>
        <a:lstStyle/>
        <a:p>
          <a:pPr rtl="0"/>
          <a:r>
            <a:rPr lang="en-US" sz="2400" dirty="0" smtClean="0"/>
            <a:t>Improved effectiveness by adopting a best practice from another state (66%).</a:t>
          </a:r>
          <a:endParaRPr lang="en-US" sz="2400" dirty="0"/>
        </a:p>
      </dgm:t>
    </dgm:pt>
    <dgm:pt modelId="{69251732-2C98-4F82-9BA8-52699D4C9A02}" type="parTrans" cxnId="{DC45B01D-AC78-481B-AAED-E88C6FE23D56}">
      <dgm:prSet/>
      <dgm:spPr/>
      <dgm:t>
        <a:bodyPr/>
        <a:lstStyle/>
        <a:p>
          <a:endParaRPr lang="en-US"/>
        </a:p>
      </dgm:t>
    </dgm:pt>
    <dgm:pt modelId="{32F5FE19-E638-4CD1-A796-ECED8EEF666B}" type="sibTrans" cxnId="{DC45B01D-AC78-481B-AAED-E88C6FE23D56}">
      <dgm:prSet/>
      <dgm:spPr/>
      <dgm:t>
        <a:bodyPr/>
        <a:lstStyle/>
        <a:p>
          <a:endParaRPr lang="en-US"/>
        </a:p>
      </dgm:t>
    </dgm:pt>
    <dgm:pt modelId="{77EB0C90-F9CE-497D-9234-7EBE7F01304A}">
      <dgm:prSet custT="1"/>
      <dgm:spPr/>
      <dgm:t>
        <a:bodyPr/>
        <a:lstStyle/>
        <a:p>
          <a:pPr rtl="0"/>
          <a:r>
            <a:rPr lang="en-US" sz="2400" dirty="0" smtClean="0"/>
            <a:t>Feel more support in my work (48%).</a:t>
          </a:r>
          <a:endParaRPr lang="en-US" sz="2400" dirty="0"/>
        </a:p>
      </dgm:t>
    </dgm:pt>
    <dgm:pt modelId="{3DC7909B-7080-47DF-977B-83E67BD521FD}" type="parTrans" cxnId="{49049F49-D5EB-4FEF-8344-5EAD729CAF39}">
      <dgm:prSet/>
      <dgm:spPr/>
      <dgm:t>
        <a:bodyPr/>
        <a:lstStyle/>
        <a:p>
          <a:endParaRPr lang="en-US"/>
        </a:p>
      </dgm:t>
    </dgm:pt>
    <dgm:pt modelId="{38C0526F-DE19-49AB-875F-942DB356CCF7}" type="sibTrans" cxnId="{49049F49-D5EB-4FEF-8344-5EAD729CAF39}">
      <dgm:prSet/>
      <dgm:spPr/>
      <dgm:t>
        <a:bodyPr/>
        <a:lstStyle/>
        <a:p>
          <a:endParaRPr lang="en-US"/>
        </a:p>
      </dgm:t>
    </dgm:pt>
    <dgm:pt modelId="{3FAA8DA9-9542-4B24-A9BF-6B0F309DC6BB}">
      <dgm:prSet custT="1"/>
      <dgm:spPr/>
      <dgm:t>
        <a:bodyPr/>
        <a:lstStyle/>
        <a:p>
          <a:pPr rtl="0"/>
          <a:r>
            <a:rPr lang="en-US" sz="2400" dirty="0" smtClean="0"/>
            <a:t>Think differently about my resources (48%).</a:t>
          </a:r>
          <a:endParaRPr lang="en-US" sz="2400" dirty="0"/>
        </a:p>
      </dgm:t>
    </dgm:pt>
    <dgm:pt modelId="{CEE88C0B-B776-44A1-BFE7-5676021553AC}" type="parTrans" cxnId="{F1C7A022-157C-4188-B7A5-E54A63A4F87D}">
      <dgm:prSet/>
      <dgm:spPr/>
      <dgm:t>
        <a:bodyPr/>
        <a:lstStyle/>
        <a:p>
          <a:endParaRPr lang="en-US"/>
        </a:p>
      </dgm:t>
    </dgm:pt>
    <dgm:pt modelId="{89B73146-9B49-474D-BA20-AD1B4A1B5DB4}" type="sibTrans" cxnId="{F1C7A022-157C-4188-B7A5-E54A63A4F87D}">
      <dgm:prSet/>
      <dgm:spPr/>
      <dgm:t>
        <a:bodyPr/>
        <a:lstStyle/>
        <a:p>
          <a:endParaRPr lang="en-US"/>
        </a:p>
      </dgm:t>
    </dgm:pt>
    <dgm:pt modelId="{152B57B7-AE6E-45D2-A085-5B638FEE54CD}">
      <dgm:prSet custT="1"/>
      <dgm:spPr/>
      <dgm:t>
        <a:bodyPr/>
        <a:lstStyle/>
        <a:p>
          <a:pPr rtl="0"/>
          <a:r>
            <a:rPr lang="en-US" sz="2400" dirty="0" smtClean="0"/>
            <a:t>Feel recharged from PLN (35%).</a:t>
          </a:r>
          <a:endParaRPr lang="en-US" sz="2400" dirty="0"/>
        </a:p>
      </dgm:t>
    </dgm:pt>
    <dgm:pt modelId="{3022FA3D-F9EE-481D-9512-15B8EFB11FDE}" type="parTrans" cxnId="{564A47A9-960B-4626-8AB7-14B682446ECC}">
      <dgm:prSet/>
      <dgm:spPr/>
      <dgm:t>
        <a:bodyPr/>
        <a:lstStyle/>
        <a:p>
          <a:endParaRPr lang="en-US"/>
        </a:p>
      </dgm:t>
    </dgm:pt>
    <dgm:pt modelId="{D0816115-B112-4D6E-81D8-4E19CDA54B8D}" type="sibTrans" cxnId="{564A47A9-960B-4626-8AB7-14B682446ECC}">
      <dgm:prSet/>
      <dgm:spPr/>
      <dgm:t>
        <a:bodyPr/>
        <a:lstStyle/>
        <a:p>
          <a:endParaRPr lang="en-US"/>
        </a:p>
      </dgm:t>
    </dgm:pt>
    <dgm:pt modelId="{555E8FD1-B982-48C0-8014-A493E47A7781}" type="pres">
      <dgm:prSet presAssocID="{EAFDFA17-5E25-4733-A30F-4BD6BA5A8F5D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1AA0521-FCE9-4969-88A9-F9444351B47A}" type="pres">
      <dgm:prSet presAssocID="{1BD50A85-2C20-4314-A3D7-E42FFE4E81DB}" presName="circle1" presStyleLbl="node1" presStyleIdx="0" presStyleCnt="4"/>
      <dgm:spPr/>
      <dgm:t>
        <a:bodyPr/>
        <a:lstStyle/>
        <a:p>
          <a:endParaRPr lang="en-US"/>
        </a:p>
      </dgm:t>
    </dgm:pt>
    <dgm:pt modelId="{39E90571-050A-4787-8A85-0B07DA6FD9A5}" type="pres">
      <dgm:prSet presAssocID="{1BD50A85-2C20-4314-A3D7-E42FFE4E81DB}" presName="space" presStyleCnt="0"/>
      <dgm:spPr/>
      <dgm:t>
        <a:bodyPr/>
        <a:lstStyle/>
        <a:p>
          <a:endParaRPr lang="en-US"/>
        </a:p>
      </dgm:t>
    </dgm:pt>
    <dgm:pt modelId="{812A95B1-5D8A-48C8-8D20-D234E6C06931}" type="pres">
      <dgm:prSet presAssocID="{1BD50A85-2C20-4314-A3D7-E42FFE4E81DB}" presName="rect1" presStyleLbl="alignAcc1" presStyleIdx="0" presStyleCnt="4"/>
      <dgm:spPr/>
      <dgm:t>
        <a:bodyPr/>
        <a:lstStyle/>
        <a:p>
          <a:endParaRPr lang="en-US"/>
        </a:p>
      </dgm:t>
    </dgm:pt>
    <dgm:pt modelId="{BB01BE99-74AD-419C-8DF0-DC43D68FF32E}" type="pres">
      <dgm:prSet presAssocID="{77EB0C90-F9CE-497D-9234-7EBE7F01304A}" presName="vertSpace2" presStyleLbl="node1" presStyleIdx="0" presStyleCnt="4"/>
      <dgm:spPr/>
      <dgm:t>
        <a:bodyPr/>
        <a:lstStyle/>
        <a:p>
          <a:endParaRPr lang="en-US"/>
        </a:p>
      </dgm:t>
    </dgm:pt>
    <dgm:pt modelId="{F40E0877-AD66-415E-B06D-BC3500F6AE93}" type="pres">
      <dgm:prSet presAssocID="{77EB0C90-F9CE-497D-9234-7EBE7F01304A}" presName="circle2" presStyleLbl="node1" presStyleIdx="1" presStyleCnt="4"/>
      <dgm:spPr/>
      <dgm:t>
        <a:bodyPr/>
        <a:lstStyle/>
        <a:p>
          <a:endParaRPr lang="en-US"/>
        </a:p>
      </dgm:t>
    </dgm:pt>
    <dgm:pt modelId="{1DF79D41-B7E4-4568-B4E8-CFD869364875}" type="pres">
      <dgm:prSet presAssocID="{77EB0C90-F9CE-497D-9234-7EBE7F01304A}" presName="rect2" presStyleLbl="alignAcc1" presStyleIdx="1" presStyleCnt="4"/>
      <dgm:spPr/>
      <dgm:t>
        <a:bodyPr/>
        <a:lstStyle/>
        <a:p>
          <a:endParaRPr lang="en-US"/>
        </a:p>
      </dgm:t>
    </dgm:pt>
    <dgm:pt modelId="{817E9AE7-8593-4131-B783-535EF34AA8D9}" type="pres">
      <dgm:prSet presAssocID="{3FAA8DA9-9542-4B24-A9BF-6B0F309DC6BB}" presName="vertSpace3" presStyleLbl="node1" presStyleIdx="1" presStyleCnt="4"/>
      <dgm:spPr/>
      <dgm:t>
        <a:bodyPr/>
        <a:lstStyle/>
        <a:p>
          <a:endParaRPr lang="en-US"/>
        </a:p>
      </dgm:t>
    </dgm:pt>
    <dgm:pt modelId="{4964A550-116D-4A3D-BAFD-540359C0BF72}" type="pres">
      <dgm:prSet presAssocID="{3FAA8DA9-9542-4B24-A9BF-6B0F309DC6BB}" presName="circle3" presStyleLbl="node1" presStyleIdx="2" presStyleCnt="4"/>
      <dgm:spPr/>
      <dgm:t>
        <a:bodyPr/>
        <a:lstStyle/>
        <a:p>
          <a:endParaRPr lang="en-US"/>
        </a:p>
      </dgm:t>
    </dgm:pt>
    <dgm:pt modelId="{F229159D-A1D3-45A1-BD0A-8F804F04EC73}" type="pres">
      <dgm:prSet presAssocID="{3FAA8DA9-9542-4B24-A9BF-6B0F309DC6BB}" presName="rect3" presStyleLbl="alignAcc1" presStyleIdx="2" presStyleCnt="4" custLinFactNeighborX="253" custLinFactNeighborY="-405"/>
      <dgm:spPr/>
      <dgm:t>
        <a:bodyPr/>
        <a:lstStyle/>
        <a:p>
          <a:endParaRPr lang="en-US"/>
        </a:p>
      </dgm:t>
    </dgm:pt>
    <dgm:pt modelId="{AFA6269B-F137-4022-9DFF-BD42A629B100}" type="pres">
      <dgm:prSet presAssocID="{152B57B7-AE6E-45D2-A085-5B638FEE54CD}" presName="vertSpace4" presStyleLbl="node1" presStyleIdx="2" presStyleCnt="4"/>
      <dgm:spPr/>
      <dgm:t>
        <a:bodyPr/>
        <a:lstStyle/>
        <a:p>
          <a:endParaRPr lang="en-US"/>
        </a:p>
      </dgm:t>
    </dgm:pt>
    <dgm:pt modelId="{26208768-7060-4F08-873E-98EF49A2995A}" type="pres">
      <dgm:prSet presAssocID="{152B57B7-AE6E-45D2-A085-5B638FEE54CD}" presName="circle4" presStyleLbl="node1" presStyleIdx="3" presStyleCnt="4"/>
      <dgm:spPr/>
      <dgm:t>
        <a:bodyPr/>
        <a:lstStyle/>
        <a:p>
          <a:endParaRPr lang="en-US"/>
        </a:p>
      </dgm:t>
    </dgm:pt>
    <dgm:pt modelId="{849C791C-D4AE-4045-8D69-8786952E42A9}" type="pres">
      <dgm:prSet presAssocID="{152B57B7-AE6E-45D2-A085-5B638FEE54CD}" presName="rect4" presStyleLbl="alignAcc1" presStyleIdx="3" presStyleCnt="4"/>
      <dgm:spPr/>
      <dgm:t>
        <a:bodyPr/>
        <a:lstStyle/>
        <a:p>
          <a:endParaRPr lang="en-US"/>
        </a:p>
      </dgm:t>
    </dgm:pt>
    <dgm:pt modelId="{7E60A9F2-3CFE-466D-A6E3-1266EA2BE875}" type="pres">
      <dgm:prSet presAssocID="{1BD50A85-2C20-4314-A3D7-E42FFE4E81DB}" presName="rect1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CD9452-D36C-4991-85E4-3FEDD29E8E9B}" type="pres">
      <dgm:prSet presAssocID="{77EB0C90-F9CE-497D-9234-7EBE7F01304A}" presName="rect2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697E14-A124-4BBF-B5EE-8DD9D7D4400D}" type="pres">
      <dgm:prSet presAssocID="{3FAA8DA9-9542-4B24-A9BF-6B0F309DC6BB}" presName="rect3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BBAA46-1705-4DC8-A48E-71B6B01C635A}" type="pres">
      <dgm:prSet presAssocID="{152B57B7-AE6E-45D2-A085-5B638FEE54CD}" presName="rect4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D3471F9-14AE-4CD3-AA2E-AAE2169032E8}" type="presOf" srcId="{1BD50A85-2C20-4314-A3D7-E42FFE4E81DB}" destId="{7E60A9F2-3CFE-466D-A6E3-1266EA2BE875}" srcOrd="1" destOrd="0" presId="urn:microsoft.com/office/officeart/2005/8/layout/target3"/>
    <dgm:cxn modelId="{7F9C0942-374E-4F2B-B023-3F9514F5BC5E}" type="presOf" srcId="{77EB0C90-F9CE-497D-9234-7EBE7F01304A}" destId="{DFCD9452-D36C-4991-85E4-3FEDD29E8E9B}" srcOrd="1" destOrd="0" presId="urn:microsoft.com/office/officeart/2005/8/layout/target3"/>
    <dgm:cxn modelId="{F1C7A022-157C-4188-B7A5-E54A63A4F87D}" srcId="{EAFDFA17-5E25-4733-A30F-4BD6BA5A8F5D}" destId="{3FAA8DA9-9542-4B24-A9BF-6B0F309DC6BB}" srcOrd="2" destOrd="0" parTransId="{CEE88C0B-B776-44A1-BFE7-5676021553AC}" sibTransId="{89B73146-9B49-474D-BA20-AD1B4A1B5DB4}"/>
    <dgm:cxn modelId="{F9C6F6BF-2A10-491A-B983-62F4C0B13C6C}" type="presOf" srcId="{EAFDFA17-5E25-4733-A30F-4BD6BA5A8F5D}" destId="{555E8FD1-B982-48C0-8014-A493E47A7781}" srcOrd="0" destOrd="0" presId="urn:microsoft.com/office/officeart/2005/8/layout/target3"/>
    <dgm:cxn modelId="{49049F49-D5EB-4FEF-8344-5EAD729CAF39}" srcId="{EAFDFA17-5E25-4733-A30F-4BD6BA5A8F5D}" destId="{77EB0C90-F9CE-497D-9234-7EBE7F01304A}" srcOrd="1" destOrd="0" parTransId="{3DC7909B-7080-47DF-977B-83E67BD521FD}" sibTransId="{38C0526F-DE19-49AB-875F-942DB356CCF7}"/>
    <dgm:cxn modelId="{07147658-9D41-4150-B053-FFF1554FF85E}" type="presOf" srcId="{3FAA8DA9-9542-4B24-A9BF-6B0F309DC6BB}" destId="{F229159D-A1D3-45A1-BD0A-8F804F04EC73}" srcOrd="0" destOrd="0" presId="urn:microsoft.com/office/officeart/2005/8/layout/target3"/>
    <dgm:cxn modelId="{09AE9063-CBBF-4A5C-A25A-BC3AD01A4DEF}" type="presOf" srcId="{152B57B7-AE6E-45D2-A085-5B638FEE54CD}" destId="{849C791C-D4AE-4045-8D69-8786952E42A9}" srcOrd="0" destOrd="0" presId="urn:microsoft.com/office/officeart/2005/8/layout/target3"/>
    <dgm:cxn modelId="{88D5037C-BB2B-4F5F-9F89-0FA786444347}" type="presOf" srcId="{77EB0C90-F9CE-497D-9234-7EBE7F01304A}" destId="{1DF79D41-B7E4-4568-B4E8-CFD869364875}" srcOrd="0" destOrd="0" presId="urn:microsoft.com/office/officeart/2005/8/layout/target3"/>
    <dgm:cxn modelId="{BB2190F5-0614-45E2-92F3-5032D71541CB}" type="presOf" srcId="{152B57B7-AE6E-45D2-A085-5B638FEE54CD}" destId="{B2BBAA46-1705-4DC8-A48E-71B6B01C635A}" srcOrd="1" destOrd="0" presId="urn:microsoft.com/office/officeart/2005/8/layout/target3"/>
    <dgm:cxn modelId="{9E4AFD4C-7656-4BE1-9B99-901B843A049F}" type="presOf" srcId="{3FAA8DA9-9542-4B24-A9BF-6B0F309DC6BB}" destId="{94697E14-A124-4BBF-B5EE-8DD9D7D4400D}" srcOrd="1" destOrd="0" presId="urn:microsoft.com/office/officeart/2005/8/layout/target3"/>
    <dgm:cxn modelId="{564A47A9-960B-4626-8AB7-14B682446ECC}" srcId="{EAFDFA17-5E25-4733-A30F-4BD6BA5A8F5D}" destId="{152B57B7-AE6E-45D2-A085-5B638FEE54CD}" srcOrd="3" destOrd="0" parTransId="{3022FA3D-F9EE-481D-9512-15B8EFB11FDE}" sibTransId="{D0816115-B112-4D6E-81D8-4E19CDA54B8D}"/>
    <dgm:cxn modelId="{3D43AEA5-65CA-429E-A722-D245C2E1199F}" type="presOf" srcId="{1BD50A85-2C20-4314-A3D7-E42FFE4E81DB}" destId="{812A95B1-5D8A-48C8-8D20-D234E6C06931}" srcOrd="0" destOrd="0" presId="urn:microsoft.com/office/officeart/2005/8/layout/target3"/>
    <dgm:cxn modelId="{DC45B01D-AC78-481B-AAED-E88C6FE23D56}" srcId="{EAFDFA17-5E25-4733-A30F-4BD6BA5A8F5D}" destId="{1BD50A85-2C20-4314-A3D7-E42FFE4E81DB}" srcOrd="0" destOrd="0" parTransId="{69251732-2C98-4F82-9BA8-52699D4C9A02}" sibTransId="{32F5FE19-E638-4CD1-A796-ECED8EEF666B}"/>
    <dgm:cxn modelId="{45F84020-0F7D-45FE-8D2C-DA086CC924F6}" type="presParOf" srcId="{555E8FD1-B982-48C0-8014-A493E47A7781}" destId="{A1AA0521-FCE9-4969-88A9-F9444351B47A}" srcOrd="0" destOrd="0" presId="urn:microsoft.com/office/officeart/2005/8/layout/target3"/>
    <dgm:cxn modelId="{71262287-BDEC-4834-B5EA-5BB369BF635C}" type="presParOf" srcId="{555E8FD1-B982-48C0-8014-A493E47A7781}" destId="{39E90571-050A-4787-8A85-0B07DA6FD9A5}" srcOrd="1" destOrd="0" presId="urn:microsoft.com/office/officeart/2005/8/layout/target3"/>
    <dgm:cxn modelId="{AD26D4F5-6287-42B4-A98C-DE0044FC8360}" type="presParOf" srcId="{555E8FD1-B982-48C0-8014-A493E47A7781}" destId="{812A95B1-5D8A-48C8-8D20-D234E6C06931}" srcOrd="2" destOrd="0" presId="urn:microsoft.com/office/officeart/2005/8/layout/target3"/>
    <dgm:cxn modelId="{994C8233-45AE-4F7A-A6E3-14A003AC9AC0}" type="presParOf" srcId="{555E8FD1-B982-48C0-8014-A493E47A7781}" destId="{BB01BE99-74AD-419C-8DF0-DC43D68FF32E}" srcOrd="3" destOrd="0" presId="urn:microsoft.com/office/officeart/2005/8/layout/target3"/>
    <dgm:cxn modelId="{8D579488-681D-4173-A8F7-4B7B58159DF0}" type="presParOf" srcId="{555E8FD1-B982-48C0-8014-A493E47A7781}" destId="{F40E0877-AD66-415E-B06D-BC3500F6AE93}" srcOrd="4" destOrd="0" presId="urn:microsoft.com/office/officeart/2005/8/layout/target3"/>
    <dgm:cxn modelId="{18A98C1A-2101-4FAF-AC69-F7832AC8C2FC}" type="presParOf" srcId="{555E8FD1-B982-48C0-8014-A493E47A7781}" destId="{1DF79D41-B7E4-4568-B4E8-CFD869364875}" srcOrd="5" destOrd="0" presId="urn:microsoft.com/office/officeart/2005/8/layout/target3"/>
    <dgm:cxn modelId="{89E8C0F2-00AD-4D5E-BB16-E57EDDF36655}" type="presParOf" srcId="{555E8FD1-B982-48C0-8014-A493E47A7781}" destId="{817E9AE7-8593-4131-B783-535EF34AA8D9}" srcOrd="6" destOrd="0" presId="urn:microsoft.com/office/officeart/2005/8/layout/target3"/>
    <dgm:cxn modelId="{EA0DD3CE-58B7-4464-A502-39914BE09D9C}" type="presParOf" srcId="{555E8FD1-B982-48C0-8014-A493E47A7781}" destId="{4964A550-116D-4A3D-BAFD-540359C0BF72}" srcOrd="7" destOrd="0" presId="urn:microsoft.com/office/officeart/2005/8/layout/target3"/>
    <dgm:cxn modelId="{ABA684E2-F34E-48CE-8B4A-0789DF910570}" type="presParOf" srcId="{555E8FD1-B982-48C0-8014-A493E47A7781}" destId="{F229159D-A1D3-45A1-BD0A-8F804F04EC73}" srcOrd="8" destOrd="0" presId="urn:microsoft.com/office/officeart/2005/8/layout/target3"/>
    <dgm:cxn modelId="{CF9F2DD5-D577-4A20-B8C2-8CB504004E30}" type="presParOf" srcId="{555E8FD1-B982-48C0-8014-A493E47A7781}" destId="{AFA6269B-F137-4022-9DFF-BD42A629B100}" srcOrd="9" destOrd="0" presId="urn:microsoft.com/office/officeart/2005/8/layout/target3"/>
    <dgm:cxn modelId="{0ADE401D-19BA-40BD-B123-9E9B9BBEE66A}" type="presParOf" srcId="{555E8FD1-B982-48C0-8014-A493E47A7781}" destId="{26208768-7060-4F08-873E-98EF49A2995A}" srcOrd="10" destOrd="0" presId="urn:microsoft.com/office/officeart/2005/8/layout/target3"/>
    <dgm:cxn modelId="{DA150025-C1CE-428B-864B-B071B6A6ED14}" type="presParOf" srcId="{555E8FD1-B982-48C0-8014-A493E47A7781}" destId="{849C791C-D4AE-4045-8D69-8786952E42A9}" srcOrd="11" destOrd="0" presId="urn:microsoft.com/office/officeart/2005/8/layout/target3"/>
    <dgm:cxn modelId="{2DC681DA-0644-4A58-B6F1-D9AC2DEA3346}" type="presParOf" srcId="{555E8FD1-B982-48C0-8014-A493E47A7781}" destId="{7E60A9F2-3CFE-466D-A6E3-1266EA2BE875}" srcOrd="12" destOrd="0" presId="urn:microsoft.com/office/officeart/2005/8/layout/target3"/>
    <dgm:cxn modelId="{4EB29F40-33CD-46EC-A834-67AC6468CCCA}" type="presParOf" srcId="{555E8FD1-B982-48C0-8014-A493E47A7781}" destId="{DFCD9452-D36C-4991-85E4-3FEDD29E8E9B}" srcOrd="13" destOrd="0" presId="urn:microsoft.com/office/officeart/2005/8/layout/target3"/>
    <dgm:cxn modelId="{9B358D41-AE0F-444E-A309-4DA29C9C17E4}" type="presParOf" srcId="{555E8FD1-B982-48C0-8014-A493E47A7781}" destId="{94697E14-A124-4BBF-B5EE-8DD9D7D4400D}" srcOrd="14" destOrd="0" presId="urn:microsoft.com/office/officeart/2005/8/layout/target3"/>
    <dgm:cxn modelId="{75DB1EFE-9932-40E8-82EC-EFD9B7418855}" type="presParOf" srcId="{555E8FD1-B982-48C0-8014-A493E47A7781}" destId="{B2BBAA46-1705-4DC8-A48E-71B6B01C635A}" srcOrd="15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AA0521-FCE9-4969-88A9-F9444351B47A}">
      <dsp:nvSpPr>
        <dsp:cNvPr id="0" name=""/>
        <dsp:cNvSpPr/>
      </dsp:nvSpPr>
      <dsp:spPr>
        <a:xfrm>
          <a:off x="0" y="0"/>
          <a:ext cx="3962400" cy="3962400"/>
        </a:xfrm>
        <a:prstGeom prst="pie">
          <a:avLst>
            <a:gd name="adj1" fmla="val 5400000"/>
            <a:gd name="adj2" fmla="val 16200000"/>
          </a:avLst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2A95B1-5D8A-48C8-8D20-D234E6C06931}">
      <dsp:nvSpPr>
        <dsp:cNvPr id="0" name=""/>
        <dsp:cNvSpPr/>
      </dsp:nvSpPr>
      <dsp:spPr>
        <a:xfrm>
          <a:off x="1981200" y="0"/>
          <a:ext cx="5423940" cy="396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Improved effectiveness by adopting a best practice from another state (66%).</a:t>
          </a:r>
          <a:endParaRPr lang="en-US" sz="2400" kern="1200" dirty="0"/>
        </a:p>
      </dsp:txBody>
      <dsp:txXfrm>
        <a:off x="1981200" y="0"/>
        <a:ext cx="5423940" cy="842009"/>
      </dsp:txXfrm>
    </dsp:sp>
    <dsp:sp modelId="{F40E0877-AD66-415E-B06D-BC3500F6AE93}">
      <dsp:nvSpPr>
        <dsp:cNvPr id="0" name=""/>
        <dsp:cNvSpPr/>
      </dsp:nvSpPr>
      <dsp:spPr>
        <a:xfrm>
          <a:off x="520064" y="842009"/>
          <a:ext cx="2922270" cy="2922270"/>
        </a:xfrm>
        <a:prstGeom prst="pie">
          <a:avLst>
            <a:gd name="adj1" fmla="val 5400000"/>
            <a:gd name="adj2" fmla="val 16200000"/>
          </a:avLst>
        </a:prstGeom>
        <a:solidFill>
          <a:schemeClr val="accent2">
            <a:shade val="80000"/>
            <a:hueOff val="-160472"/>
            <a:satOff val="3389"/>
            <a:lumOff val="902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F79D41-B7E4-4568-B4E8-CFD869364875}">
      <dsp:nvSpPr>
        <dsp:cNvPr id="0" name=""/>
        <dsp:cNvSpPr/>
      </dsp:nvSpPr>
      <dsp:spPr>
        <a:xfrm>
          <a:off x="1981200" y="842009"/>
          <a:ext cx="5423940" cy="292227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-160472"/>
              <a:satOff val="3389"/>
              <a:lumOff val="902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Feel more support in my work (48%).</a:t>
          </a:r>
          <a:endParaRPr lang="en-US" sz="2400" kern="1200" dirty="0"/>
        </a:p>
      </dsp:txBody>
      <dsp:txXfrm>
        <a:off x="1981200" y="842009"/>
        <a:ext cx="5423940" cy="842010"/>
      </dsp:txXfrm>
    </dsp:sp>
    <dsp:sp modelId="{4964A550-116D-4A3D-BAFD-540359C0BF72}">
      <dsp:nvSpPr>
        <dsp:cNvPr id="0" name=""/>
        <dsp:cNvSpPr/>
      </dsp:nvSpPr>
      <dsp:spPr>
        <a:xfrm>
          <a:off x="1040130" y="1684020"/>
          <a:ext cx="1882140" cy="1882140"/>
        </a:xfrm>
        <a:prstGeom prst="pie">
          <a:avLst>
            <a:gd name="adj1" fmla="val 5400000"/>
            <a:gd name="adj2" fmla="val 16200000"/>
          </a:avLst>
        </a:prstGeom>
        <a:solidFill>
          <a:schemeClr val="accent2">
            <a:shade val="80000"/>
            <a:hueOff val="-320943"/>
            <a:satOff val="6777"/>
            <a:lumOff val="1805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29159D-A1D3-45A1-BD0A-8F804F04EC73}">
      <dsp:nvSpPr>
        <dsp:cNvPr id="0" name=""/>
        <dsp:cNvSpPr/>
      </dsp:nvSpPr>
      <dsp:spPr>
        <a:xfrm>
          <a:off x="1981200" y="1676397"/>
          <a:ext cx="5423940" cy="188214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-320943"/>
              <a:satOff val="6777"/>
              <a:lumOff val="1805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Think differently about my resources (48%).</a:t>
          </a:r>
          <a:endParaRPr lang="en-US" sz="2400" kern="1200" dirty="0"/>
        </a:p>
      </dsp:txBody>
      <dsp:txXfrm>
        <a:off x="1981200" y="1676397"/>
        <a:ext cx="5423940" cy="842010"/>
      </dsp:txXfrm>
    </dsp:sp>
    <dsp:sp modelId="{26208768-7060-4F08-873E-98EF49A2995A}">
      <dsp:nvSpPr>
        <dsp:cNvPr id="0" name=""/>
        <dsp:cNvSpPr/>
      </dsp:nvSpPr>
      <dsp:spPr>
        <a:xfrm>
          <a:off x="1560195" y="2526029"/>
          <a:ext cx="842010" cy="842010"/>
        </a:xfrm>
        <a:prstGeom prst="pie">
          <a:avLst>
            <a:gd name="adj1" fmla="val 5400000"/>
            <a:gd name="adj2" fmla="val 16200000"/>
          </a:avLst>
        </a:prstGeom>
        <a:solidFill>
          <a:schemeClr val="accent2">
            <a:shade val="80000"/>
            <a:hueOff val="-481415"/>
            <a:satOff val="10166"/>
            <a:lumOff val="270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9C791C-D4AE-4045-8D69-8786952E42A9}">
      <dsp:nvSpPr>
        <dsp:cNvPr id="0" name=""/>
        <dsp:cNvSpPr/>
      </dsp:nvSpPr>
      <dsp:spPr>
        <a:xfrm>
          <a:off x="1981200" y="2526029"/>
          <a:ext cx="5423940" cy="84201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-481415"/>
              <a:satOff val="10166"/>
              <a:lumOff val="2708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Feel recharged from PLN (35%).</a:t>
          </a:r>
          <a:endParaRPr lang="en-US" sz="2400" kern="1200" dirty="0"/>
        </a:p>
      </dsp:txBody>
      <dsp:txXfrm>
        <a:off x="1981200" y="2526029"/>
        <a:ext cx="5423940" cy="8420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6C8C9F-2BD2-49E3-9F38-49DDF8712D92}" type="datetimeFigureOut">
              <a:rPr lang="en-US" smtClean="0"/>
              <a:t>7/15/2016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D5CE1F-E4ED-4F9A-9DDE-55050ADE1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7437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idx="10"/>
          </p:nvPr>
        </p:nvSpPr>
        <p:spPr>
          <a:xfrm>
            <a:off x="139335" y="3909528"/>
            <a:ext cx="3971557" cy="1500187"/>
          </a:xfrm>
        </p:spPr>
        <p:txBody>
          <a:bodyPr/>
          <a:lstStyle>
            <a:lvl1pPr marL="0" indent="0">
              <a:buNone/>
              <a:defRPr sz="2400" i="1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39335" y="365126"/>
            <a:ext cx="3971557" cy="3463924"/>
          </a:xfrm>
        </p:spPr>
        <p:txBody>
          <a:bodyPr anchor="b"/>
          <a:lstStyle>
            <a:lvl1pPr>
              <a:defRPr>
                <a:latin typeface="Narkisim" panose="020E0502050101010101" pitchFamily="34" charset="-79"/>
                <a:cs typeface="Narkisim" panose="020E0502050101010101" pitchFamily="34" charset="-79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76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w Cen MT" panose="020B0602020104020603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Tw Cen MT" panose="020B0602020104020603" pitchFamily="34" charset="0"/>
              </a:defRPr>
            </a:lvl1pPr>
            <a:lvl2pPr>
              <a:defRPr>
                <a:latin typeface="Tw Cen MT" panose="020B0602020104020603" pitchFamily="34" charset="0"/>
              </a:defRPr>
            </a:lvl2pPr>
            <a:lvl3pPr>
              <a:defRPr>
                <a:latin typeface="Tw Cen MT" panose="020B0602020104020603" pitchFamily="34" charset="0"/>
              </a:defRPr>
            </a:lvl3pPr>
            <a:lvl4pPr>
              <a:defRPr>
                <a:latin typeface="Tw Cen MT" panose="020B0602020104020603" pitchFamily="34" charset="0"/>
              </a:defRPr>
            </a:lvl4pPr>
            <a:lvl5pPr>
              <a:defRPr>
                <a:latin typeface="Tw Cen MT" panose="020B0602020104020603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w Cen MT" panose="020B0602020104020603" pitchFamily="34" charset="0"/>
              </a:defRPr>
            </a:lvl1pPr>
          </a:lstStyle>
          <a:p>
            <a:fld id="{69285DE4-845A-43CB-81E6-98AC9AE693DC}" type="datetimeFigureOut">
              <a:rPr lang="en-US" smtClean="0"/>
              <a:t>7/15/2016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w Cen MT" panose="020B06020201040206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w Cen MT" panose="020B0602020104020603" pitchFamily="34" charset="0"/>
              </a:defRPr>
            </a:lvl1pPr>
          </a:lstStyle>
          <a:p>
            <a:fld id="{300FDDA1-001F-45DC-A58A-7F60B098E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9395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>
            <a:lvl1pPr>
              <a:defRPr>
                <a:latin typeface="Tw Cen MT" panose="020B0602020104020603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>
            <a:lvl1pPr>
              <a:defRPr>
                <a:latin typeface="Tw Cen MT" panose="020B0602020104020603" pitchFamily="34" charset="0"/>
              </a:defRPr>
            </a:lvl1pPr>
            <a:lvl2pPr>
              <a:defRPr>
                <a:latin typeface="Tw Cen MT" panose="020B0602020104020603" pitchFamily="34" charset="0"/>
              </a:defRPr>
            </a:lvl2pPr>
            <a:lvl3pPr>
              <a:defRPr>
                <a:latin typeface="Tw Cen MT" panose="020B0602020104020603" pitchFamily="34" charset="0"/>
              </a:defRPr>
            </a:lvl3pPr>
            <a:lvl4pPr>
              <a:defRPr>
                <a:latin typeface="Tw Cen MT" panose="020B0602020104020603" pitchFamily="34" charset="0"/>
              </a:defRPr>
            </a:lvl4pPr>
            <a:lvl5pPr>
              <a:defRPr>
                <a:latin typeface="Tw Cen MT" panose="020B0602020104020603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w Cen MT" panose="020B0602020104020603" pitchFamily="34" charset="0"/>
              </a:defRPr>
            </a:lvl1pPr>
          </a:lstStyle>
          <a:p>
            <a:fld id="{69285DE4-845A-43CB-81E6-98AC9AE693DC}" type="datetimeFigureOut">
              <a:rPr lang="en-US" smtClean="0"/>
              <a:t>7/15/2016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w Cen MT" panose="020B06020201040206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w Cen MT" panose="020B0602020104020603" pitchFamily="34" charset="0"/>
              </a:defRPr>
            </a:lvl1pPr>
          </a:lstStyle>
          <a:p>
            <a:fld id="{300FDDA1-001F-45DC-A58A-7F60B098E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3981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5800" y="2454031"/>
            <a:ext cx="7772400" cy="1735870"/>
          </a:xfrm>
        </p:spPr>
        <p:txBody>
          <a:bodyPr anchor="ctr">
            <a:normAutofit/>
          </a:bodyPr>
          <a:lstStyle>
            <a:lvl1pPr algn="ctr">
              <a:defRPr sz="3200">
                <a:solidFill>
                  <a:schemeClr val="bg1"/>
                </a:solidFill>
                <a:latin typeface="Narkisim" panose="020E0502050101010101" pitchFamily="34" charset="-79"/>
                <a:cs typeface="Narkisim" panose="020E0502050101010101" pitchFamily="34" charset="-79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143000" y="4336684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 i="1">
                <a:latin typeface="Tw Cen MT" panose="020B06020201040206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3362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w Cen MT" panose="020B0602020104020603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w Cen MT" panose="020B0602020104020603" pitchFamily="34" charset="0"/>
              </a:defRPr>
            </a:lvl1pPr>
            <a:lvl2pPr>
              <a:defRPr>
                <a:latin typeface="Tw Cen MT" panose="020B0602020104020603" pitchFamily="34" charset="0"/>
              </a:defRPr>
            </a:lvl2pPr>
            <a:lvl3pPr>
              <a:defRPr>
                <a:latin typeface="Tw Cen MT" panose="020B0602020104020603" pitchFamily="34" charset="0"/>
              </a:defRPr>
            </a:lvl3pPr>
            <a:lvl4pPr>
              <a:defRPr>
                <a:latin typeface="Tw Cen MT" panose="020B0602020104020603" pitchFamily="34" charset="0"/>
              </a:defRPr>
            </a:lvl4pPr>
            <a:lvl5pPr>
              <a:defRPr>
                <a:latin typeface="Tw Cen MT" panose="020B0602020104020603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69285DE4-845A-43CB-81E6-98AC9AE693DC}" type="datetimeFigureOut">
              <a:rPr lang="en-US" smtClean="0"/>
              <a:t>7/15/2016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300FDDA1-001F-45DC-A58A-7F60B098E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2527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latin typeface="Tw Cen MT" panose="020B0602020104020603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>
            <a:lvl1pPr>
              <a:defRPr>
                <a:latin typeface="Tw Cen MT" panose="020B0602020104020603" pitchFamily="34" charset="0"/>
              </a:defRPr>
            </a:lvl1pPr>
            <a:lvl2pPr>
              <a:defRPr>
                <a:latin typeface="Tw Cen MT" panose="020B0602020104020603" pitchFamily="34" charset="0"/>
              </a:defRPr>
            </a:lvl2pPr>
            <a:lvl3pPr>
              <a:defRPr>
                <a:latin typeface="Tw Cen MT" panose="020B0602020104020603" pitchFamily="34" charset="0"/>
              </a:defRPr>
            </a:lvl3pPr>
            <a:lvl4pPr>
              <a:defRPr>
                <a:latin typeface="Tw Cen MT" panose="020B0602020104020603" pitchFamily="34" charset="0"/>
              </a:defRPr>
            </a:lvl4pPr>
            <a:lvl5pPr>
              <a:defRPr>
                <a:latin typeface="Tw Cen MT" panose="020B0602020104020603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>
            <a:lvl1pPr>
              <a:defRPr>
                <a:latin typeface="Tw Cen MT" panose="020B0602020104020603" pitchFamily="34" charset="0"/>
              </a:defRPr>
            </a:lvl1pPr>
            <a:lvl2pPr>
              <a:defRPr>
                <a:latin typeface="Tw Cen MT" panose="020B0602020104020603" pitchFamily="34" charset="0"/>
              </a:defRPr>
            </a:lvl2pPr>
            <a:lvl3pPr>
              <a:defRPr>
                <a:latin typeface="Tw Cen MT" panose="020B0602020104020603" pitchFamily="34" charset="0"/>
              </a:defRPr>
            </a:lvl3pPr>
            <a:lvl4pPr>
              <a:defRPr>
                <a:latin typeface="Tw Cen MT" panose="020B0602020104020603" pitchFamily="34" charset="0"/>
              </a:defRPr>
            </a:lvl4pPr>
            <a:lvl5pPr>
              <a:defRPr>
                <a:latin typeface="Tw Cen MT" panose="020B0602020104020603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58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>
            <a:lvl1pPr>
              <a:defRPr>
                <a:effectLst/>
                <a:latin typeface="Tw Cen MT" panose="020B0602020104020603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>
                <a:effectLst/>
                <a:latin typeface="Tw Cen MT" panose="020B06020201040206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>
            <a:lvl1pPr>
              <a:defRPr>
                <a:latin typeface="Tw Cen MT" panose="020B0602020104020603" pitchFamily="34" charset="0"/>
              </a:defRPr>
            </a:lvl1pPr>
            <a:lvl2pPr>
              <a:defRPr>
                <a:latin typeface="Tw Cen MT" panose="020B0602020104020603" pitchFamily="34" charset="0"/>
              </a:defRPr>
            </a:lvl2pPr>
            <a:lvl3pPr>
              <a:defRPr>
                <a:latin typeface="Tw Cen MT" panose="020B0602020104020603" pitchFamily="34" charset="0"/>
              </a:defRPr>
            </a:lvl3pPr>
            <a:lvl4pPr>
              <a:defRPr>
                <a:latin typeface="Tw Cen MT" panose="020B0602020104020603" pitchFamily="34" charset="0"/>
              </a:defRPr>
            </a:lvl4pPr>
            <a:lvl5pPr>
              <a:defRPr>
                <a:latin typeface="Tw Cen MT" panose="020B0602020104020603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>
                <a:latin typeface="Tw Cen MT" panose="020B06020201040206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>
            <a:lvl1pPr>
              <a:defRPr>
                <a:latin typeface="Tw Cen MT" panose="020B0602020104020603" pitchFamily="34" charset="0"/>
              </a:defRPr>
            </a:lvl1pPr>
            <a:lvl2pPr>
              <a:defRPr>
                <a:latin typeface="Tw Cen MT" panose="020B0602020104020603" pitchFamily="34" charset="0"/>
              </a:defRPr>
            </a:lvl2pPr>
            <a:lvl3pPr>
              <a:defRPr>
                <a:latin typeface="Tw Cen MT" panose="020B0602020104020603" pitchFamily="34" charset="0"/>
              </a:defRPr>
            </a:lvl3pPr>
            <a:lvl4pPr>
              <a:defRPr>
                <a:latin typeface="Tw Cen MT" panose="020B0602020104020603" pitchFamily="34" charset="0"/>
              </a:defRPr>
            </a:lvl4pPr>
            <a:lvl5pPr>
              <a:defRPr>
                <a:latin typeface="Tw Cen MT" panose="020B0602020104020603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29963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w Cen MT" panose="020B0602020104020603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37673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69285DE4-845A-43CB-81E6-98AC9AE693DC}" type="datetimeFigureOut">
              <a:rPr lang="en-US" smtClean="0"/>
              <a:t>7/15/2016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300FDDA1-001F-45DC-A58A-7F60B098E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5090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>
                <a:latin typeface="Tw Cen MT" panose="020B0602020104020603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>
                <a:latin typeface="Tw Cen MT" panose="020B0602020104020603" pitchFamily="34" charset="0"/>
              </a:defRPr>
            </a:lvl1pPr>
            <a:lvl2pPr>
              <a:defRPr sz="2800">
                <a:latin typeface="Tw Cen MT" panose="020B0602020104020603" pitchFamily="34" charset="0"/>
              </a:defRPr>
            </a:lvl2pPr>
            <a:lvl3pPr>
              <a:defRPr sz="2400">
                <a:latin typeface="Tw Cen MT" panose="020B0602020104020603" pitchFamily="34" charset="0"/>
              </a:defRPr>
            </a:lvl3pPr>
            <a:lvl4pPr>
              <a:defRPr sz="2000">
                <a:latin typeface="Tw Cen MT" panose="020B0602020104020603" pitchFamily="34" charset="0"/>
              </a:defRPr>
            </a:lvl4pPr>
            <a:lvl5pPr>
              <a:defRPr sz="2000">
                <a:latin typeface="Tw Cen MT" panose="020B06020201040206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>
                <a:latin typeface="Tw Cen MT" panose="020B0602020104020603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71754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>
                <a:latin typeface="Tw Cen MT" panose="020B0602020104020603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>
                <a:latin typeface="Tw Cen MT" panose="020B0602020104020603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>
                <a:latin typeface="Tw Cen MT" panose="020B0602020104020603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2428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3" b="19684"/>
          <a:stretch>
            <a:fillRect/>
          </a:stretch>
        </p:blipFill>
        <p:spPr bwMode="auto">
          <a:xfrm>
            <a:off x="0" y="4427538"/>
            <a:ext cx="8482013" cy="242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 userDrawn="1"/>
        </p:nvCxnSpPr>
        <p:spPr>
          <a:xfrm>
            <a:off x="701675" y="6572250"/>
            <a:ext cx="8442325" cy="7938"/>
          </a:xfrm>
          <a:prstGeom prst="line">
            <a:avLst/>
          </a:prstGeom>
          <a:ln w="12700">
            <a:solidFill>
              <a:srgbClr val="52C0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7938" y="6118225"/>
            <a:ext cx="9136062" cy="1588"/>
          </a:xfrm>
          <a:prstGeom prst="line">
            <a:avLst/>
          </a:prstGeom>
          <a:ln w="12700">
            <a:solidFill>
              <a:srgbClr val="52C0A5">
                <a:alpha val="7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7938" y="5662613"/>
            <a:ext cx="9136062" cy="3175"/>
          </a:xfrm>
          <a:prstGeom prst="line">
            <a:avLst/>
          </a:prstGeom>
          <a:ln w="12700">
            <a:solidFill>
              <a:srgbClr val="52C0A5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5503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w Cen MT" panose="020B06020201040206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w Cen MT" panose="020B06020201040206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w Cen MT" panose="020B06020201040206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w Cen MT" panose="020B06020201040206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w Cen MT" panose="020B06020201040206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w Cen MT" panose="020B06020201040206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3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hyperlink" Target="http://asred.msstate.edu/" TargetMode="External"/><Relationship Id="rId5" Type="http://schemas.openxmlformats.org/officeDocument/2006/relationships/image" Target="../media/image6.png"/><Relationship Id="rId4" Type="http://schemas.openxmlformats.org/officeDocument/2006/relationships/hyperlink" Target="http://www.1890aea.org/" TargetMode="External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Box 7"/>
          <p:cNvSpPr txBox="1">
            <a:spLocks noChangeArrowheads="1"/>
          </p:cNvSpPr>
          <p:nvPr/>
        </p:nvSpPr>
        <p:spPr bwMode="auto">
          <a:xfrm>
            <a:off x="228600" y="2209802"/>
            <a:ext cx="1447800" cy="923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buChar char="•"/>
              <a:tabLst>
                <a:tab pos="457200" algn="l"/>
              </a:tabLst>
              <a:defRPr sz="3200">
                <a:solidFill>
                  <a:srgbClr val="17375E"/>
                </a:solidFill>
                <a:latin typeface="Franklin Gothic Medium" panose="020B06030201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Franklin Gothic Medium" panose="020B06030201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Franklin Gothic Medium" panose="020B06030201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Franklin Gothic Medium" panose="020B06030201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Franklin Gothic Medium" panose="020B06030201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Franklin Gothic Medium" panose="020B06030201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Franklin Gothic Medium" panose="020B06030201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Franklin Gothic Medium" panose="020B06030201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Franklin Gothic Medium" panose="020B06030201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eaLnBrk="1" hangingPunct="1">
              <a:buFontTx/>
              <a:buNone/>
            </a:pPr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eaLnBrk="1" hangingPunct="1">
              <a:buFontTx/>
              <a:buNone/>
            </a:pPr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335" y="445604"/>
            <a:ext cx="6231180" cy="2179877"/>
          </a:xfrm>
        </p:spPr>
        <p:txBody>
          <a:bodyPr anchor="t">
            <a:normAutofit fontScale="90000"/>
          </a:bodyPr>
          <a:lstStyle/>
          <a:p>
            <a:r>
              <a:rPr lang="en-US" dirty="0" smtClean="0">
                <a:latin typeface="Cambria" panose="02040503050406030204" pitchFamily="18" charset="0"/>
              </a:rPr>
              <a:t>Southern Region </a:t>
            </a:r>
            <a:br>
              <a:rPr lang="en-US" dirty="0" smtClean="0">
                <a:latin typeface="Cambria" panose="02040503050406030204" pitchFamily="18" charset="0"/>
              </a:rPr>
            </a:br>
            <a:r>
              <a:rPr lang="en-US" dirty="0" smtClean="0">
                <a:latin typeface="Cambria" panose="02040503050406030204" pitchFamily="18" charset="0"/>
              </a:rPr>
              <a:t>Program Leaders Network</a:t>
            </a:r>
            <a:br>
              <a:rPr lang="en-US" dirty="0" smtClean="0">
                <a:latin typeface="Cambria" panose="02040503050406030204" pitchFamily="18" charset="0"/>
              </a:rPr>
            </a:br>
            <a:r>
              <a:rPr lang="en-US" dirty="0" smtClean="0">
                <a:latin typeface="Cambria" panose="02040503050406030204" pitchFamily="18" charset="0"/>
              </a:rPr>
              <a:t/>
            </a:r>
            <a:br>
              <a:rPr lang="en-US" dirty="0" smtClean="0">
                <a:latin typeface="Cambria" panose="02040503050406030204" pitchFamily="18" charset="0"/>
              </a:rPr>
            </a:br>
            <a:r>
              <a:rPr lang="en-US" dirty="0">
                <a:latin typeface="Cambria" panose="02040503050406030204" pitchFamily="18" charset="0"/>
              </a:rPr>
              <a:t/>
            </a:r>
            <a:br>
              <a:rPr lang="en-US" dirty="0">
                <a:latin typeface="Cambria" panose="02040503050406030204" pitchFamily="18" charset="0"/>
              </a:rPr>
            </a:br>
            <a:r>
              <a:rPr lang="en-US" dirty="0" smtClean="0">
                <a:latin typeface="Cambria" panose="02040503050406030204" pitchFamily="18" charset="0"/>
              </a:rPr>
              <a:t/>
            </a:r>
            <a:br>
              <a:rPr lang="en-US" dirty="0" smtClean="0">
                <a:latin typeface="Cambria" panose="02040503050406030204" pitchFamily="18" charset="0"/>
              </a:rPr>
            </a:b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0"/>
          </p:nvPr>
        </p:nvSpPr>
        <p:spPr>
          <a:xfrm>
            <a:off x="775771" y="2702350"/>
            <a:ext cx="4290355" cy="1500187"/>
          </a:xfrm>
        </p:spPr>
        <p:txBody>
          <a:bodyPr>
            <a:normAutofit/>
          </a:bodyPr>
          <a:lstStyle/>
          <a:p>
            <a:r>
              <a:rPr lang="en-US" sz="3200" dirty="0" smtClean="0"/>
              <a:t>An Orientation for </a:t>
            </a:r>
            <a:br>
              <a:rPr lang="en-US" sz="3200" dirty="0" smtClean="0"/>
            </a:br>
            <a:r>
              <a:rPr lang="en-US" sz="3200" dirty="0" smtClean="0"/>
              <a:t>New Participants</a:t>
            </a:r>
            <a:br>
              <a:rPr lang="en-US" sz="3200" dirty="0" smtClean="0"/>
            </a:br>
            <a:r>
              <a:rPr lang="en-US" sz="3200" dirty="0" smtClean="0"/>
              <a:t>July 12, 2016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1270111" y="5567920"/>
            <a:ext cx="33016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Presented by </a:t>
            </a:r>
            <a:br>
              <a:rPr lang="en-US" dirty="0" smtClean="0"/>
            </a:br>
            <a:r>
              <a:rPr lang="en-US" dirty="0" smtClean="0"/>
              <a:t>Elizabeth Gregory North</a:t>
            </a:r>
          </a:p>
          <a:p>
            <a:r>
              <a:rPr lang="en-US" i="1" dirty="0" smtClean="0"/>
              <a:t>1862 Communications Rep to PLC</a:t>
            </a:r>
            <a:endParaRPr lang="en-US" i="1" dirty="0"/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59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243"/>
    </mc:Choice>
    <mc:Fallback xmlns="">
      <p:transition spd="slow" advTm="472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dirty="0" smtClean="0">
                <a:solidFill>
                  <a:srgbClr val="000000"/>
                </a:solidFill>
                <a:latin typeface="Cambria" panose="02040503050406030204" pitchFamily="18" charset="0"/>
                <a:ea typeface="ＭＳ Ｐゴシック" panose="020B0600070205080204" pitchFamily="34" charset="-128"/>
              </a:rPr>
              <a:t>Survey: What Do You Value in PLN?</a:t>
            </a:r>
            <a:endParaRPr lang="en-US" altLang="en-US" sz="3600" dirty="0">
              <a:solidFill>
                <a:srgbClr val="000000"/>
              </a:solidFill>
              <a:latin typeface="Cambria" panose="020405030504060302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1269402" y="1415143"/>
            <a:ext cx="6909398" cy="4761820"/>
          </a:xfrm>
        </p:spPr>
        <p:txBody>
          <a:bodyPr>
            <a:normAutofit fontScale="92500"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dirty="0">
                <a:solidFill>
                  <a:srgbClr val="000000"/>
                </a:solidFill>
                <a:latin typeface="Cambria" panose="02040503050406030204" pitchFamily="18" charset="0"/>
                <a:ea typeface="Arial" panose="020B0604020202020204" pitchFamily="34" charset="0"/>
              </a:rPr>
              <a:t>Building collaborative networks (85</a:t>
            </a: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ea typeface="Arial" panose="020B0604020202020204" pitchFamily="34" charset="0"/>
              </a:rPr>
              <a:t>%).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400" dirty="0">
              <a:solidFill>
                <a:srgbClr val="000000"/>
              </a:solidFill>
              <a:latin typeface="Cambria" panose="02040503050406030204" pitchFamily="18" charset="0"/>
              <a:ea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ea typeface="Arial" panose="020B0604020202020204" pitchFamily="34" charset="0"/>
              </a:rPr>
              <a:t>Implementing/adapting </a:t>
            </a:r>
            <a:r>
              <a:rPr lang="en-US" altLang="en-US" sz="2400" dirty="0">
                <a:solidFill>
                  <a:srgbClr val="000000"/>
                </a:solidFill>
                <a:latin typeface="Cambria" panose="02040503050406030204" pitchFamily="18" charset="0"/>
                <a:ea typeface="Arial" panose="020B0604020202020204" pitchFamily="34" charset="0"/>
              </a:rPr>
              <a:t>ideas/best practices (71</a:t>
            </a: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ea typeface="Arial" panose="020B0604020202020204" pitchFamily="34" charset="0"/>
              </a:rPr>
              <a:t>%).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400" dirty="0">
              <a:solidFill>
                <a:srgbClr val="000000"/>
              </a:solidFill>
              <a:latin typeface="Cambria" panose="02040503050406030204" pitchFamily="18" charset="0"/>
              <a:ea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dirty="0">
                <a:solidFill>
                  <a:srgbClr val="000000"/>
                </a:solidFill>
                <a:latin typeface="Cambria" panose="02040503050406030204" pitchFamily="18" charset="0"/>
                <a:ea typeface="Arial" panose="020B0604020202020204" pitchFamily="34" charset="0"/>
              </a:rPr>
              <a:t>Widening one’s view of Extension work (51</a:t>
            </a: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ea typeface="Arial" panose="020B0604020202020204" pitchFamily="34" charset="0"/>
              </a:rPr>
              <a:t>%).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400" dirty="0">
              <a:solidFill>
                <a:srgbClr val="000000"/>
              </a:solidFill>
              <a:latin typeface="Cambria" panose="02040503050406030204" pitchFamily="18" charset="0"/>
              <a:ea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dirty="0">
                <a:solidFill>
                  <a:srgbClr val="000000"/>
                </a:solidFill>
                <a:latin typeface="Cambria" panose="02040503050406030204" pitchFamily="18" charset="0"/>
                <a:ea typeface="Arial" panose="020B0604020202020204" pitchFamily="34" charset="0"/>
              </a:rPr>
              <a:t>Strengthening connections with people (46</a:t>
            </a: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ea typeface="Arial" panose="020B0604020202020204" pitchFamily="34" charset="0"/>
              </a:rPr>
              <a:t>%).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400" dirty="0">
              <a:solidFill>
                <a:srgbClr val="000000"/>
              </a:solidFill>
              <a:latin typeface="Cambria" panose="02040503050406030204" pitchFamily="18" charset="0"/>
              <a:ea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dirty="0">
                <a:solidFill>
                  <a:srgbClr val="000000"/>
                </a:solidFill>
                <a:latin typeface="Cambria" panose="02040503050406030204" pitchFamily="18" charset="0"/>
                <a:ea typeface="Arial" panose="020B0604020202020204" pitchFamily="34" charset="0"/>
              </a:rPr>
              <a:t>Reflecting critically on </a:t>
            </a: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ea typeface="Arial" panose="020B0604020202020204" pitchFamily="34" charset="0"/>
              </a:rPr>
              <a:t>my own work </a:t>
            </a:r>
            <a:r>
              <a:rPr lang="en-US" altLang="en-US" sz="2400" dirty="0">
                <a:solidFill>
                  <a:srgbClr val="000000"/>
                </a:solidFill>
                <a:latin typeface="Cambria" panose="02040503050406030204" pitchFamily="18" charset="0"/>
                <a:ea typeface="Arial" panose="020B0604020202020204" pitchFamily="34" charset="0"/>
              </a:rPr>
              <a:t>(42</a:t>
            </a: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ea typeface="Arial" panose="020B0604020202020204" pitchFamily="34" charset="0"/>
              </a:rPr>
              <a:t>%).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400" dirty="0">
              <a:solidFill>
                <a:srgbClr val="000000"/>
              </a:solidFill>
              <a:latin typeface="Cambria" panose="02040503050406030204" pitchFamily="18" charset="0"/>
              <a:ea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dirty="0">
                <a:solidFill>
                  <a:srgbClr val="000000"/>
                </a:solidFill>
                <a:latin typeface="Cambria" panose="02040503050406030204" pitchFamily="18" charset="0"/>
                <a:ea typeface="Arial" panose="020B0604020202020204" pitchFamily="34" charset="0"/>
              </a:rPr>
              <a:t>Receiving training/professional development (40</a:t>
            </a: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ea typeface="Arial" panose="020B0604020202020204" pitchFamily="34" charset="0"/>
              </a:rPr>
              <a:t>%).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400" dirty="0">
              <a:solidFill>
                <a:srgbClr val="000000"/>
              </a:solidFill>
              <a:latin typeface="Cambria" panose="02040503050406030204" pitchFamily="18" charset="0"/>
              <a:ea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dirty="0">
                <a:solidFill>
                  <a:srgbClr val="000000"/>
                </a:solidFill>
                <a:latin typeface="Cambria" panose="02040503050406030204" pitchFamily="18" charset="0"/>
                <a:ea typeface="Arial" panose="020B0604020202020204" pitchFamily="34" charset="0"/>
              </a:rPr>
              <a:t>Developing leadership skills (33</a:t>
            </a: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ea typeface="Arial" panose="020B0604020202020204" pitchFamily="34" charset="0"/>
              </a:rPr>
              <a:t>%).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400" dirty="0">
              <a:solidFill>
                <a:srgbClr val="000000"/>
              </a:solidFill>
              <a:latin typeface="Cambria" panose="02040503050406030204" pitchFamily="18" charset="0"/>
              <a:ea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dirty="0">
                <a:solidFill>
                  <a:srgbClr val="000000"/>
                </a:solidFill>
                <a:latin typeface="Cambria" panose="02040503050406030204" pitchFamily="18" charset="0"/>
                <a:ea typeface="Arial" panose="020B0604020202020204" pitchFamily="34" charset="0"/>
              </a:rPr>
              <a:t>Gaining confidence in work/personal skills (33%</a:t>
            </a: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ea typeface="Arial" panose="020B0604020202020204" pitchFamily="34" charset="0"/>
              </a:rPr>
              <a:t>).</a:t>
            </a:r>
            <a:endParaRPr lang="en-US" altLang="en-US" sz="2400" dirty="0">
              <a:solidFill>
                <a:srgbClr val="000000"/>
              </a:solidFill>
              <a:latin typeface="Cambria" panose="02040503050406030204" pitchFamily="18" charset="0"/>
              <a:ea typeface="Arial" panose="020B0604020202020204" pitchFamily="34" charset="0"/>
            </a:endParaRPr>
          </a:p>
        </p:txBody>
      </p:sp>
      <p:sp>
        <p:nvSpPr>
          <p:cNvPr id="18436" name="TextBox 3"/>
          <p:cNvSpPr txBox="1">
            <a:spLocks noChangeArrowheads="1"/>
          </p:cNvSpPr>
          <p:nvPr/>
        </p:nvSpPr>
        <p:spPr bwMode="auto">
          <a:xfrm>
            <a:off x="1269402" y="6176963"/>
            <a:ext cx="4648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buChar char="•"/>
              <a:tabLst>
                <a:tab pos="457200" algn="l"/>
              </a:tabLst>
              <a:defRPr sz="3200">
                <a:solidFill>
                  <a:srgbClr val="17375E"/>
                </a:solidFill>
                <a:latin typeface="Franklin Gothic Medium" panose="020B06030201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Franklin Gothic Medium" panose="020B06030201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Franklin Gothic Medium" panose="020B06030201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Franklin Gothic Medium" panose="020B06030201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Franklin Gothic Medium" panose="020B06030201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Franklin Gothic Medium" panose="020B06030201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Franklin Gothic Medium" panose="020B06030201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Franklin Gothic Medium" panose="020B06030201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Franklin Gothic Medium" panose="020B06030201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600" b="1" dirty="0">
                <a:solidFill>
                  <a:srgbClr val="000000"/>
                </a:solidFill>
                <a:latin typeface="Cambria" panose="02040503050406030204" pitchFamily="18" charset="0"/>
              </a:rPr>
              <a:t>Franz, N., Stovall, C</a:t>
            </a:r>
            <a:r>
              <a:rPr lang="en-US" altLang="en-US" sz="1600" b="1" dirty="0" smtClean="0">
                <a:solidFill>
                  <a:srgbClr val="000000"/>
                </a:solidFill>
                <a:latin typeface="Cambria" panose="02040503050406030204" pitchFamily="18" charset="0"/>
              </a:rPr>
              <a:t>., </a:t>
            </a:r>
            <a:r>
              <a:rPr lang="en-US" altLang="en-US" sz="1600" b="1" dirty="0">
                <a:solidFill>
                  <a:srgbClr val="000000"/>
                </a:solidFill>
                <a:latin typeface="Cambria" panose="02040503050406030204" pitchFamily="18" charset="0"/>
              </a:rPr>
              <a:t>&amp; Owen, M. (2009)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80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686"/>
    </mc:Choice>
    <mc:Fallback xmlns="">
      <p:transition spd="slow" advTm="776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sz="3600" dirty="0">
                <a:solidFill>
                  <a:srgbClr val="000000"/>
                </a:solidFill>
                <a:latin typeface="Cambria" panose="02040503050406030204" pitchFamily="18" charset="0"/>
                <a:ea typeface="ＭＳ Ｐゴシック" panose="020B0600070205080204" pitchFamily="34" charset="-128"/>
              </a:rPr>
              <a:t>Four Results of Participating </a:t>
            </a:r>
            <a:endParaRPr lang="en-US" altLang="en-US" dirty="0" smtClean="0">
              <a:ea typeface="ＭＳ Ｐゴシック" panose="020B0600070205080204" pitchFamily="34" charset="-128"/>
            </a:endParaRPr>
          </a:p>
        </p:txBody>
      </p:sp>
      <p:graphicFrame>
        <p:nvGraphicFramePr>
          <p:cNvPr id="11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90772997"/>
              </p:ext>
            </p:extLst>
          </p:nvPr>
        </p:nvGraphicFramePr>
        <p:xfrm>
          <a:off x="860752" y="1738086"/>
          <a:ext cx="7405140" cy="3962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3" name="Right Arrow 12"/>
          <p:cNvSpPr/>
          <p:nvPr/>
        </p:nvSpPr>
        <p:spPr>
          <a:xfrm>
            <a:off x="1026892" y="2492151"/>
            <a:ext cx="1754188" cy="2598737"/>
          </a:xfrm>
          <a:prstGeom prst="rightArrow">
            <a:avLst/>
          </a:prstGeom>
          <a:ln w="508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b="1" dirty="0">
                <a:solidFill>
                  <a:srgbClr val="000000"/>
                </a:solidFill>
                <a:latin typeface="Cambria"/>
                <a:cs typeface="Cambria"/>
              </a:rPr>
              <a:t>Changes in my work due to PLN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371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912"/>
    </mc:Choice>
    <mc:Fallback xmlns="">
      <p:transition spd="slow" advTm="1019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en-US" sz="4000" dirty="0" smtClean="0">
                <a:solidFill>
                  <a:srgbClr val="000000"/>
                </a:solidFill>
                <a:latin typeface="Cambria" panose="02040503050406030204" pitchFamily="18" charset="0"/>
                <a:ea typeface="ＭＳ Ｐゴシック" panose="020B0600070205080204" pitchFamily="34" charset="-128"/>
              </a:rPr>
              <a:t>Tips for Successful First Meeting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1269402" y="1499054"/>
            <a:ext cx="7245948" cy="4351338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>
                <a:solidFill>
                  <a:srgbClr val="000000"/>
                </a:solidFill>
                <a:latin typeface="Cambria" panose="02040503050406030204" pitchFamily="18" charset="0"/>
                <a:ea typeface="ＭＳ Ｐゴシック" panose="020B0600070205080204" pitchFamily="34" charset="-128"/>
              </a:rPr>
              <a:t>Expand your network.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 smtClean="0">
              <a:solidFill>
                <a:srgbClr val="000000"/>
              </a:solidFill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>
                <a:solidFill>
                  <a:srgbClr val="000000"/>
                </a:solidFill>
                <a:latin typeface="Cambria" panose="02040503050406030204" pitchFamily="18" charset="0"/>
                <a:ea typeface="ＭＳ Ｐゴシック" panose="020B0600070205080204" pitchFamily="34" charset="-128"/>
              </a:rPr>
              <a:t>Listen to what others are doing.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 smtClean="0">
              <a:solidFill>
                <a:srgbClr val="000000"/>
              </a:solidFill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>
                <a:solidFill>
                  <a:srgbClr val="000000"/>
                </a:solidFill>
                <a:latin typeface="Cambria" panose="02040503050406030204" pitchFamily="18" charset="0"/>
                <a:ea typeface="ＭＳ Ｐゴシック" panose="020B0600070205080204" pitchFamily="34" charset="-128"/>
              </a:rPr>
              <a:t>Determine the fit for your state / program.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 smtClean="0">
              <a:solidFill>
                <a:srgbClr val="000000"/>
              </a:solidFill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>
                <a:solidFill>
                  <a:srgbClr val="000000"/>
                </a:solidFill>
                <a:latin typeface="Cambria" panose="02040503050406030204" pitchFamily="18" charset="0"/>
                <a:ea typeface="ＭＳ Ｐゴシック" panose="020B0600070205080204" pitchFamily="34" charset="-128"/>
              </a:rPr>
              <a:t>Sit with people NOT from your state.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 smtClean="0">
              <a:solidFill>
                <a:srgbClr val="000000"/>
              </a:solidFill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>
                <a:solidFill>
                  <a:srgbClr val="000000"/>
                </a:solidFill>
                <a:latin typeface="Cambria" panose="02040503050406030204" pitchFamily="18" charset="0"/>
                <a:ea typeface="ＭＳ Ｐゴシック" panose="020B0600070205080204" pitchFamily="34" charset="-128"/>
              </a:rPr>
              <a:t>Speak up.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 smtClean="0">
              <a:solidFill>
                <a:srgbClr val="000000"/>
              </a:solidFill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>
                <a:solidFill>
                  <a:srgbClr val="000000"/>
                </a:solidFill>
                <a:latin typeface="Cambria" panose="02040503050406030204" pitchFamily="18" charset="0"/>
                <a:ea typeface="ＭＳ Ｐゴシック" panose="020B0600070205080204" pitchFamily="34" charset="-128"/>
              </a:rPr>
              <a:t>Volunteer!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 smtClean="0">
              <a:ea typeface="ＭＳ Ｐゴシック" panose="020B0600070205080204" pitchFamily="34" charset="-128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001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853"/>
    </mc:Choice>
    <mc:Fallback xmlns="">
      <p:transition spd="slow" advTm="2218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8655" y="2354262"/>
            <a:ext cx="7886700" cy="4351338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This presentation was created by Dave </a:t>
            </a:r>
            <a:r>
              <a:rPr lang="en-US" dirty="0" err="1" smtClean="0"/>
              <a:t>Shideler</a:t>
            </a:r>
            <a:r>
              <a:rPr lang="en-US" dirty="0" smtClean="0"/>
              <a:t>, Oklahoma State University Extension, and originally presented August 17, 2015.</a:t>
            </a:r>
            <a:endParaRPr lang="en-US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22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153"/>
    </mc:Choice>
    <mc:Fallback xmlns="">
      <p:transition spd="slow" advTm="361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796015"/>
          </a:xfrm>
        </p:spPr>
        <p:txBody>
          <a:bodyPr/>
          <a:lstStyle/>
          <a:p>
            <a:pPr algn="ctr"/>
            <a:r>
              <a:rPr lang="en-US" dirty="0" smtClean="0">
                <a:latin typeface="Cambria" panose="02040503050406030204" pitchFamily="18" charset="0"/>
              </a:rPr>
              <a:t>PLN Mission</a:t>
            </a: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628650" y="1295854"/>
            <a:ext cx="7886700" cy="4351338"/>
          </a:xfrm>
        </p:spPr>
        <p:txBody>
          <a:bodyPr/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Foster </a:t>
            </a:r>
            <a:r>
              <a:rPr lang="en-US" altLang="en-US" sz="2400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and strengthen Extension education programming throughout the Southern region by promoting multi-state </a:t>
            </a: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cooperation.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altLang="en-US" sz="2400" dirty="0" smtClean="0">
              <a:solidFill>
                <a:srgbClr val="000000"/>
              </a:solidFill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Anticipate </a:t>
            </a:r>
            <a:r>
              <a:rPr lang="en-US" altLang="en-US" sz="2400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emerging program issues and needs. </a:t>
            </a:r>
            <a:endParaRPr lang="en-US" altLang="en-US" sz="2400" dirty="0" smtClean="0">
              <a:solidFill>
                <a:srgbClr val="000000"/>
              </a:solidFill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altLang="en-US" sz="2400" dirty="0">
              <a:solidFill>
                <a:srgbClr val="000000"/>
              </a:solidFill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2400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Implement action processes to address them in a timely manner. </a:t>
            </a:r>
          </a:p>
        </p:txBody>
      </p:sp>
      <p:pic>
        <p:nvPicPr>
          <p:cNvPr id="8196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891" y="5329237"/>
            <a:ext cx="2362200" cy="137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230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573"/>
    </mc:Choice>
    <mc:Fallback xmlns="">
      <p:transition spd="slow" advTm="2005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Cambria" panose="02040503050406030204" pitchFamily="18" charset="0"/>
              </a:rPr>
              <a:t>The Southern Region </a:t>
            </a: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758370" y="1349829"/>
            <a:ext cx="3542167" cy="990600"/>
          </a:xfrm>
          <a:prstGeom prst="rect">
            <a:avLst/>
          </a:prstGeom>
        </p:spPr>
        <p:txBody>
          <a:bodyPr/>
          <a:lstStyle/>
          <a:p>
            <a:pPr eaLnBrk="1" hangingPunct="1">
              <a:buFont typeface="Arial" charset="0"/>
              <a:buChar char="•"/>
              <a:defRPr/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Cambria"/>
                <a:cs typeface="Cambria"/>
              </a:rPr>
              <a:t>13 States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Cambria"/>
                <a:cs typeface="Cambria"/>
              </a:rPr>
              <a:t> Puerto Rico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Cambria"/>
                <a:cs typeface="Cambria"/>
              </a:rPr>
              <a:t> 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Cambria"/>
                <a:cs typeface="Cambria"/>
              </a:rPr>
              <a:t>U.S. Virgin 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Cambria"/>
                <a:cs typeface="Cambria"/>
              </a:rPr>
              <a:t>Islands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946" y="1580843"/>
            <a:ext cx="7278349" cy="5189193"/>
          </a:xfrm>
          <a:prstGeom prst="rect">
            <a:avLst/>
          </a:prstGeom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494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436"/>
    </mc:Choice>
    <mc:Fallback xmlns="">
      <p:transition spd="slow" advTm="464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472" y="407857"/>
            <a:ext cx="8340695" cy="1325563"/>
          </a:xfrm>
        </p:spPr>
        <p:txBody>
          <a:bodyPr/>
          <a:lstStyle/>
          <a:p>
            <a:pPr algn="ctr"/>
            <a:r>
              <a:rPr lang="en-US" dirty="0" smtClean="0">
                <a:latin typeface="Cambria" panose="02040503050406030204" pitchFamily="18" charset="0"/>
              </a:rPr>
              <a:t>Southern Extension Organizations</a:t>
            </a:r>
            <a:endParaRPr lang="en-US" dirty="0">
              <a:latin typeface="Cambria" panose="02040503050406030204" pitchFamily="18" charset="0"/>
            </a:endParaRPr>
          </a:p>
        </p:txBody>
      </p:sp>
      <p:pic>
        <p:nvPicPr>
          <p:cNvPr id="10243" name="Picture 2" descr="http://srpln.msstate.edu/img/side_bar/aea.gif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913" y="1622387"/>
            <a:ext cx="1876425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extBox 6"/>
          <p:cNvSpPr txBox="1">
            <a:spLocks noChangeArrowheads="1"/>
          </p:cNvSpPr>
          <p:nvPr/>
        </p:nvSpPr>
        <p:spPr bwMode="auto">
          <a:xfrm>
            <a:off x="-72573" y="3498812"/>
            <a:ext cx="3048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buChar char="•"/>
              <a:tabLst>
                <a:tab pos="457200" algn="l"/>
              </a:tabLst>
              <a:defRPr sz="3200">
                <a:solidFill>
                  <a:srgbClr val="17375E"/>
                </a:solidFill>
                <a:latin typeface="Franklin Gothic Medium" panose="020B06030201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Franklin Gothic Medium" panose="020B06030201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Franklin Gothic Medium" panose="020B06030201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Franklin Gothic Medium" panose="020B06030201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Franklin Gothic Medium" panose="020B06030201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Franklin Gothic Medium" panose="020B06030201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Franklin Gothic Medium" panose="020B06030201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Franklin Gothic Medium" panose="020B06030201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Franklin Gothic Medium" panose="020B06030201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2000" b="1" dirty="0">
                <a:solidFill>
                  <a:schemeClr val="tx1"/>
                </a:solidFill>
                <a:latin typeface="Cambria" panose="02040503050406030204" pitchFamily="18" charset="0"/>
              </a:rPr>
              <a:t>Assoc. of Extension Administrators</a:t>
            </a:r>
          </a:p>
          <a:p>
            <a:pPr algn="ctr" eaLnBrk="1" hangingPunct="1">
              <a:buFontTx/>
              <a:buNone/>
            </a:pPr>
            <a:r>
              <a:rPr lang="en-US" altLang="en-US" sz="20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(1890 Universities)</a:t>
            </a:r>
            <a:endParaRPr lang="en-US" altLang="en-US" sz="20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10245" name="TextBox 7"/>
          <p:cNvSpPr txBox="1">
            <a:spLocks noChangeArrowheads="1"/>
          </p:cNvSpPr>
          <p:nvPr/>
        </p:nvSpPr>
        <p:spPr bwMode="auto">
          <a:xfrm>
            <a:off x="2819400" y="3168015"/>
            <a:ext cx="3352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buChar char="•"/>
              <a:tabLst>
                <a:tab pos="457200" algn="l"/>
              </a:tabLst>
              <a:defRPr sz="3200">
                <a:solidFill>
                  <a:srgbClr val="17375E"/>
                </a:solidFill>
                <a:latin typeface="Franklin Gothic Medium" panose="020B06030201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Franklin Gothic Medium" panose="020B06030201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Franklin Gothic Medium" panose="020B06030201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Franklin Gothic Medium" panose="020B06030201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Franklin Gothic Medium" panose="020B06030201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Franklin Gothic Medium" panose="020B06030201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Franklin Gothic Medium" panose="020B06030201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Franklin Gothic Medium" panose="020B06030201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Franklin Gothic Medium" panose="020B06030201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2000" b="1" dirty="0">
                <a:solidFill>
                  <a:schemeClr val="tx1"/>
                </a:solidFill>
                <a:latin typeface="Cambria" panose="02040503050406030204" pitchFamily="18" charset="0"/>
              </a:rPr>
              <a:t>Southern Rural Development Center</a:t>
            </a:r>
          </a:p>
        </p:txBody>
      </p:sp>
      <p:sp>
        <p:nvSpPr>
          <p:cNvPr id="10246" name="TextBox 8"/>
          <p:cNvSpPr txBox="1">
            <a:spLocks noChangeArrowheads="1"/>
          </p:cNvSpPr>
          <p:nvPr/>
        </p:nvSpPr>
        <p:spPr bwMode="auto">
          <a:xfrm>
            <a:off x="6366616" y="2906447"/>
            <a:ext cx="25908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buChar char="•"/>
              <a:tabLst>
                <a:tab pos="457200" algn="l"/>
              </a:tabLst>
              <a:defRPr sz="3200">
                <a:solidFill>
                  <a:srgbClr val="17375E"/>
                </a:solidFill>
                <a:latin typeface="Franklin Gothic Medium" panose="020B06030201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Franklin Gothic Medium" panose="020B06030201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Franklin Gothic Medium" panose="020B06030201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Franklin Gothic Medium" panose="020B06030201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Franklin Gothic Medium" panose="020B06030201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Franklin Gothic Medium" panose="020B06030201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Franklin Gothic Medium" panose="020B06030201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Franklin Gothic Medium" panose="020B06030201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Franklin Gothic Medium" panose="020B06030201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2000" b="1" dirty="0">
                <a:solidFill>
                  <a:schemeClr val="tx1"/>
                </a:solidFill>
                <a:latin typeface="Cambria" panose="02040503050406030204" pitchFamily="18" charset="0"/>
              </a:rPr>
              <a:t>Assoc. of Southern Region Extension Directors</a:t>
            </a:r>
          </a:p>
          <a:p>
            <a:pPr algn="ctr" eaLnBrk="1" hangingPunct="1">
              <a:buFontTx/>
              <a:buNone/>
            </a:pPr>
            <a:r>
              <a:rPr lang="en-US" altLang="en-US" sz="20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(1862 Universities)</a:t>
            </a:r>
            <a:endParaRPr lang="en-US" altLang="en-US" sz="20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10247" name="Picture 10" descr="http://srpln.msstate.edu/img/side_bar/asred_logo.gif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816" y="1992045"/>
            <a:ext cx="24384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327" y="2071051"/>
            <a:ext cx="2767013" cy="98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8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447"/>
    </mc:Choice>
    <mc:Fallback xmlns="">
      <p:transition spd="slow" advTm="1834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2008262" y="264218"/>
            <a:ext cx="5409488" cy="1325563"/>
          </a:xfrm>
        </p:spPr>
        <p:txBody>
          <a:bodyPr/>
          <a:lstStyle/>
          <a:p>
            <a:pPr algn="ctr" eaLnBrk="1" hangingPunct="1"/>
            <a:r>
              <a:rPr lang="en-US" altLang="en-US" sz="3200" dirty="0">
                <a:solidFill>
                  <a:srgbClr val="000000"/>
                </a:solidFill>
                <a:latin typeface="Cambria" panose="02040503050406030204" pitchFamily="18" charset="0"/>
                <a:ea typeface="ＭＳ Ｐゴシック" panose="020B0600070205080204" pitchFamily="34" charset="-128"/>
              </a:rPr>
              <a:t>PLN Structure Overview</a:t>
            </a:r>
          </a:p>
        </p:txBody>
      </p:sp>
      <p:sp>
        <p:nvSpPr>
          <p:cNvPr id="21" name="Block Arc 20"/>
          <p:cNvSpPr/>
          <p:nvPr/>
        </p:nvSpPr>
        <p:spPr>
          <a:xfrm rot="10800000">
            <a:off x="1270578" y="1572311"/>
            <a:ext cx="6704013" cy="4135437"/>
          </a:xfrm>
          <a:prstGeom prst="blockArc">
            <a:avLst>
              <a:gd name="adj1" fmla="val 9130714"/>
              <a:gd name="adj2" fmla="val 1395819"/>
              <a:gd name="adj3" fmla="val 1944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 smtClean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endParaRPr lang="en-US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endParaRPr lang="en-US" dirty="0" smtClean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endParaRPr lang="en-US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endParaRPr lang="en-US" dirty="0" smtClean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endParaRPr lang="en-US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endParaRPr lang="en-US" dirty="0" smtClean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endParaRPr lang="en-US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endParaRPr lang="en-US" dirty="0" smtClean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endParaRPr lang="en-US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endParaRPr lang="en-US" dirty="0" smtClean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endParaRPr lang="en-US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endParaRPr lang="en-US" dirty="0" smtClean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endParaRPr lang="en-US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endParaRPr lang="en-US" dirty="0" smtClean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endParaRPr lang="en-US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endParaRPr lang="en-US" dirty="0" smtClean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endParaRPr lang="en-US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endParaRPr lang="en-US" dirty="0" smtClean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endParaRPr lang="en-US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endParaRPr lang="en-US" dirty="0" smtClean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endParaRPr lang="en-US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endParaRPr lang="en-US" dirty="0" smtClean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endParaRPr lang="en-US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endParaRPr lang="en-US" dirty="0" smtClean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endParaRPr lang="en-US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endParaRPr lang="en-US" dirty="0" smtClean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endParaRPr lang="en-US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endParaRPr lang="en-US" dirty="0" smtClean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endParaRPr lang="en-US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endParaRPr lang="en-US" dirty="0" smtClean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endParaRPr lang="en-US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endParaRPr lang="en-US" dirty="0" smtClean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endParaRPr lang="en-US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endParaRPr lang="en-US" dirty="0" smtClean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Oval 2"/>
          <p:cNvSpPr>
            <a:spLocks noChangeArrowheads="1"/>
          </p:cNvSpPr>
          <p:nvPr/>
        </p:nvSpPr>
        <p:spPr bwMode="auto">
          <a:xfrm>
            <a:off x="4596865" y="1973946"/>
            <a:ext cx="2880690" cy="626533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headEnd/>
            <a:tailEnd/>
          </a:ln>
          <a:effectLst>
            <a:outerShdw blurRad="50800" dist="50800" dir="5400000" algn="ctr" rotWithShape="0">
              <a:schemeClr val="tx1"/>
            </a:outerShdw>
            <a:softEdge rad="12700"/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00" b="1" dirty="0">
                <a:solidFill>
                  <a:srgbClr val="000000"/>
                </a:solidFill>
                <a:latin typeface="Cambria"/>
              </a:rPr>
              <a:t>ASRED</a:t>
            </a:r>
          </a:p>
          <a:p>
            <a:pPr algn="ctr" eaLnBrk="1" hangingPunct="1">
              <a:defRPr/>
            </a:pPr>
            <a:r>
              <a:rPr lang="en-US" sz="1600" b="1" dirty="0">
                <a:solidFill>
                  <a:srgbClr val="000000"/>
                </a:solidFill>
                <a:latin typeface="Cambria"/>
              </a:rPr>
              <a:t>1862  Directors</a:t>
            </a:r>
          </a:p>
        </p:txBody>
      </p:sp>
      <p:sp>
        <p:nvSpPr>
          <p:cNvPr id="23" name="Oval 2"/>
          <p:cNvSpPr>
            <a:spLocks noChangeArrowheads="1"/>
          </p:cNvSpPr>
          <p:nvPr/>
        </p:nvSpPr>
        <p:spPr bwMode="auto">
          <a:xfrm>
            <a:off x="1718357" y="1973947"/>
            <a:ext cx="2819400" cy="626533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headEnd/>
            <a:tailEnd/>
          </a:ln>
          <a:effectLst>
            <a:outerShdw blurRad="50800" dist="50800" dir="5400000" algn="ctr" rotWithShape="0">
              <a:schemeClr val="tx1"/>
            </a:outerShdw>
            <a:softEdge rad="12700"/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00" b="1" dirty="0">
                <a:solidFill>
                  <a:srgbClr val="000000"/>
                </a:solidFill>
                <a:latin typeface="Cambria"/>
              </a:rPr>
              <a:t>AEA</a:t>
            </a:r>
          </a:p>
          <a:p>
            <a:pPr algn="ctr" eaLnBrk="1" hangingPunct="1">
              <a:defRPr/>
            </a:pPr>
            <a:r>
              <a:rPr lang="en-US" sz="1600" b="1" dirty="0">
                <a:solidFill>
                  <a:srgbClr val="000000"/>
                </a:solidFill>
                <a:latin typeface="Cambria"/>
              </a:rPr>
              <a:t>1890 Administrators</a:t>
            </a:r>
          </a:p>
        </p:txBody>
      </p:sp>
      <p:sp>
        <p:nvSpPr>
          <p:cNvPr id="24" name="Oval 9"/>
          <p:cNvSpPr>
            <a:spLocks noChangeArrowheads="1"/>
          </p:cNvSpPr>
          <p:nvPr/>
        </p:nvSpPr>
        <p:spPr bwMode="auto">
          <a:xfrm>
            <a:off x="2861359" y="3486834"/>
            <a:ext cx="3444875" cy="1001712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600" b="1" dirty="0">
                <a:solidFill>
                  <a:srgbClr val="000000"/>
                </a:solidFill>
                <a:latin typeface="Cambria"/>
              </a:rPr>
              <a:t>PLC</a:t>
            </a:r>
          </a:p>
          <a:p>
            <a:pPr algn="ctr" eaLnBrk="1" hangingPunct="1">
              <a:defRPr/>
            </a:pPr>
            <a:r>
              <a:rPr lang="en-US" sz="1600" b="1" dirty="0">
                <a:solidFill>
                  <a:srgbClr val="000000"/>
                </a:solidFill>
                <a:latin typeface="Cambria"/>
              </a:rPr>
              <a:t>Program Leadership Committee</a:t>
            </a:r>
          </a:p>
        </p:txBody>
      </p:sp>
      <p:grpSp>
        <p:nvGrpSpPr>
          <p:cNvPr id="13323" name="Group 12"/>
          <p:cNvGrpSpPr>
            <a:grpSpLocks/>
          </p:cNvGrpSpPr>
          <p:nvPr/>
        </p:nvGrpSpPr>
        <p:grpSpPr bwMode="auto">
          <a:xfrm>
            <a:off x="1921364" y="4018223"/>
            <a:ext cx="5270334" cy="1420671"/>
            <a:chOff x="1146" y="1697"/>
            <a:chExt cx="3644" cy="1089"/>
          </a:xfrm>
        </p:grpSpPr>
        <p:sp>
          <p:nvSpPr>
            <p:cNvPr id="13326" name="Oval 13"/>
            <p:cNvSpPr>
              <a:spLocks noChangeArrowheads="1"/>
            </p:cNvSpPr>
            <p:nvPr/>
          </p:nvSpPr>
          <p:spPr bwMode="auto">
            <a:xfrm>
              <a:off x="1419" y="2034"/>
              <a:ext cx="528" cy="366"/>
            </a:xfrm>
            <a:prstGeom prst="ellipse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>
              <a:lvl1pPr>
                <a:buFont typeface="Arial" panose="020B0604020202020204" pitchFamily="34" charset="0"/>
                <a:buChar char="•"/>
                <a:tabLst>
                  <a:tab pos="457200" algn="l"/>
                </a:tabLst>
                <a:defRPr sz="3200">
                  <a:solidFill>
                    <a:srgbClr val="17375E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en-US" altLang="en-US" sz="2400" b="1" dirty="0">
                  <a:solidFill>
                    <a:schemeClr val="tx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COM</a:t>
              </a:r>
            </a:p>
          </p:txBody>
        </p:sp>
        <p:sp>
          <p:nvSpPr>
            <p:cNvPr id="13327" name="Oval 14"/>
            <p:cNvSpPr>
              <a:spLocks noChangeArrowheads="1"/>
            </p:cNvSpPr>
            <p:nvPr/>
          </p:nvSpPr>
          <p:spPr bwMode="auto">
            <a:xfrm>
              <a:off x="1146" y="1697"/>
              <a:ext cx="536" cy="385"/>
            </a:xfrm>
            <a:prstGeom prst="ellipse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>
              <a:lvl1pPr>
                <a:buFont typeface="Arial" panose="020B0604020202020204" pitchFamily="34" charset="0"/>
                <a:buChar char="•"/>
                <a:tabLst>
                  <a:tab pos="457200" algn="l"/>
                </a:tabLst>
                <a:defRPr sz="3200">
                  <a:solidFill>
                    <a:srgbClr val="17375E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en-US" altLang="en-US" sz="2400" b="1" dirty="0">
                  <a:solidFill>
                    <a:schemeClr val="tx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ANR</a:t>
              </a:r>
            </a:p>
          </p:txBody>
        </p:sp>
        <p:sp>
          <p:nvSpPr>
            <p:cNvPr id="13328" name="Oval 15"/>
            <p:cNvSpPr>
              <a:spLocks noChangeArrowheads="1"/>
            </p:cNvSpPr>
            <p:nvPr/>
          </p:nvSpPr>
          <p:spPr bwMode="auto">
            <a:xfrm>
              <a:off x="1853" y="2267"/>
              <a:ext cx="578" cy="383"/>
            </a:xfrm>
            <a:prstGeom prst="ellipse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>
              <a:lvl1pPr>
                <a:buFont typeface="Arial" panose="020B0604020202020204" pitchFamily="34" charset="0"/>
                <a:buChar char="•"/>
                <a:tabLst>
                  <a:tab pos="457200" algn="l"/>
                </a:tabLst>
                <a:defRPr sz="3200">
                  <a:solidFill>
                    <a:srgbClr val="17375E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en-US" altLang="en-US" sz="2400" b="1" dirty="0">
                  <a:solidFill>
                    <a:schemeClr val="tx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CD</a:t>
              </a:r>
            </a:p>
          </p:txBody>
        </p:sp>
        <p:sp>
          <p:nvSpPr>
            <p:cNvPr id="13329" name="Oval 16"/>
            <p:cNvSpPr>
              <a:spLocks noChangeArrowheads="1"/>
            </p:cNvSpPr>
            <p:nvPr/>
          </p:nvSpPr>
          <p:spPr bwMode="auto">
            <a:xfrm>
              <a:off x="2417" y="2420"/>
              <a:ext cx="575" cy="366"/>
            </a:xfrm>
            <a:prstGeom prst="ellipse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>
              <a:lvl1pPr>
                <a:buFont typeface="Arial" panose="020B0604020202020204" pitchFamily="34" charset="0"/>
                <a:buChar char="•"/>
                <a:tabLst>
                  <a:tab pos="457200" algn="l"/>
                </a:tabLst>
                <a:defRPr sz="3200">
                  <a:solidFill>
                    <a:srgbClr val="17375E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en-US" altLang="en-US" sz="2400" b="1" dirty="0">
                  <a:solidFill>
                    <a:schemeClr val="tx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FCS</a:t>
              </a:r>
            </a:p>
          </p:txBody>
        </p:sp>
        <p:sp>
          <p:nvSpPr>
            <p:cNvPr id="13330" name="Oval 17"/>
            <p:cNvSpPr>
              <a:spLocks noChangeArrowheads="1"/>
            </p:cNvSpPr>
            <p:nvPr/>
          </p:nvSpPr>
          <p:spPr bwMode="auto">
            <a:xfrm>
              <a:off x="3049" y="2420"/>
              <a:ext cx="528" cy="364"/>
            </a:xfrm>
            <a:prstGeom prst="ellipse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>
              <a:lvl1pPr>
                <a:buFont typeface="Arial" panose="020B0604020202020204" pitchFamily="34" charset="0"/>
                <a:buChar char="•"/>
                <a:tabLst>
                  <a:tab pos="457200" algn="l"/>
                </a:tabLst>
                <a:defRPr sz="3200">
                  <a:solidFill>
                    <a:srgbClr val="17375E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en-US" altLang="en-US" sz="2400" b="1" dirty="0">
                  <a:solidFill>
                    <a:schemeClr val="tx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4-H</a:t>
              </a:r>
            </a:p>
          </p:txBody>
        </p:sp>
        <p:sp>
          <p:nvSpPr>
            <p:cNvPr id="13331" name="Oval 18"/>
            <p:cNvSpPr>
              <a:spLocks noChangeArrowheads="1"/>
            </p:cNvSpPr>
            <p:nvPr/>
          </p:nvSpPr>
          <p:spPr bwMode="auto">
            <a:xfrm>
              <a:off x="3934" y="2034"/>
              <a:ext cx="574" cy="336"/>
            </a:xfrm>
            <a:prstGeom prst="ellipse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>
              <a:lvl1pPr>
                <a:buFont typeface="Arial" panose="020B0604020202020204" pitchFamily="34" charset="0"/>
                <a:buChar char="•"/>
                <a:tabLst>
                  <a:tab pos="457200" algn="l"/>
                </a:tabLst>
                <a:defRPr sz="3200">
                  <a:solidFill>
                    <a:srgbClr val="17375E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en-US" altLang="en-US" sz="2400" b="1" dirty="0">
                  <a:solidFill>
                    <a:schemeClr val="tx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MM</a:t>
              </a:r>
            </a:p>
          </p:txBody>
        </p:sp>
        <p:sp>
          <p:nvSpPr>
            <p:cNvPr id="13332" name="Oval 19"/>
            <p:cNvSpPr>
              <a:spLocks noChangeArrowheads="1"/>
            </p:cNvSpPr>
            <p:nvPr/>
          </p:nvSpPr>
          <p:spPr bwMode="auto">
            <a:xfrm>
              <a:off x="4213" y="1697"/>
              <a:ext cx="577" cy="366"/>
            </a:xfrm>
            <a:prstGeom prst="ellipse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>
              <a:lvl1pPr>
                <a:buFont typeface="Arial" panose="020B0604020202020204" pitchFamily="34" charset="0"/>
                <a:buChar char="•"/>
                <a:tabLst>
                  <a:tab pos="457200" algn="l"/>
                </a:tabLst>
                <a:defRPr sz="3200">
                  <a:solidFill>
                    <a:srgbClr val="17375E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en-US" altLang="en-US" sz="2400" b="1" dirty="0">
                  <a:solidFill>
                    <a:schemeClr val="tx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PSD</a:t>
              </a:r>
            </a:p>
          </p:txBody>
        </p:sp>
        <p:sp>
          <p:nvSpPr>
            <p:cNvPr id="13333" name="Oval 20"/>
            <p:cNvSpPr>
              <a:spLocks noChangeArrowheads="1"/>
            </p:cNvSpPr>
            <p:nvPr/>
          </p:nvSpPr>
          <p:spPr bwMode="auto">
            <a:xfrm>
              <a:off x="3551" y="2265"/>
              <a:ext cx="528" cy="385"/>
            </a:xfrm>
            <a:prstGeom prst="ellipse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>
              <a:lvl1pPr>
                <a:buFont typeface="Arial" panose="020B0604020202020204" pitchFamily="34" charset="0"/>
                <a:buChar char="•"/>
                <a:tabLst>
                  <a:tab pos="457200" algn="l"/>
                </a:tabLst>
                <a:defRPr sz="3200">
                  <a:solidFill>
                    <a:srgbClr val="17375E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en-US" altLang="en-US" sz="2400" b="1" dirty="0">
                  <a:solidFill>
                    <a:schemeClr val="tx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IT</a:t>
              </a:r>
            </a:p>
          </p:txBody>
        </p:sp>
      </p:grpSp>
      <p:sp>
        <p:nvSpPr>
          <p:cNvPr id="34" name="Oval 2"/>
          <p:cNvSpPr>
            <a:spLocks noChangeArrowheads="1"/>
          </p:cNvSpPr>
          <p:nvPr/>
        </p:nvSpPr>
        <p:spPr bwMode="auto">
          <a:xfrm>
            <a:off x="3445321" y="2770418"/>
            <a:ext cx="2128837" cy="752475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1400" b="1" dirty="0" smtClean="0">
                <a:latin typeface="Cambria"/>
              </a:rPr>
              <a:t>Executive </a:t>
            </a:r>
            <a:r>
              <a:rPr lang="en-US" sz="1400" b="1" dirty="0">
                <a:latin typeface="Cambria"/>
              </a:rPr>
              <a:t>Committee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241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505"/>
    </mc:Choice>
    <mc:Fallback xmlns="">
      <p:transition spd="slow" advTm="1405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677051" y="481245"/>
            <a:ext cx="7886700" cy="941155"/>
          </a:xfrm>
          <a:noFill/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/>
            <a:r>
              <a:rPr lang="en-US" altLang="en-US" sz="3200" dirty="0">
                <a:solidFill>
                  <a:schemeClr val="tx1"/>
                </a:solidFill>
                <a:latin typeface="Cambria" panose="02040503050406030204" pitchFamily="18" charset="0"/>
                <a:ea typeface="ＭＳ Ｐゴシック" panose="020B0600070205080204" pitchFamily="34" charset="-128"/>
              </a:rPr>
              <a:t>Program Committees (PC)</a:t>
            </a:r>
          </a:p>
        </p:txBody>
      </p:sp>
      <p:sp>
        <p:nvSpPr>
          <p:cNvPr id="14341" name="TextBox 13"/>
          <p:cNvSpPr txBox="1">
            <a:spLocks noChangeArrowheads="1"/>
          </p:cNvSpPr>
          <p:nvPr/>
        </p:nvSpPr>
        <p:spPr bwMode="auto">
          <a:xfrm>
            <a:off x="578646" y="3424548"/>
            <a:ext cx="176503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buFont typeface="Arial" panose="020B0604020202020204" pitchFamily="34" charset="0"/>
              <a:buChar char="•"/>
              <a:tabLst>
                <a:tab pos="457200" algn="l"/>
              </a:tabLst>
              <a:defRPr sz="3200">
                <a:solidFill>
                  <a:srgbClr val="17375E"/>
                </a:solidFill>
                <a:latin typeface="Franklin Gothic Medium" panose="020B06030201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Franklin Gothic Medium" panose="020B06030201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Franklin Gothic Medium" panose="020B06030201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Franklin Gothic Medium" panose="020B06030201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Franklin Gothic Medium" panose="020B06030201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Franklin Gothic Medium" panose="020B06030201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Franklin Gothic Medium" panose="020B06030201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Franklin Gothic Medium" panose="020B06030201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Franklin Gothic Medium" panose="020B06030201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600" b="1" dirty="0">
                <a:solidFill>
                  <a:schemeClr val="tx1"/>
                </a:solidFill>
                <a:latin typeface="Cambria" panose="02040503050406030204" pitchFamily="18" charset="0"/>
              </a:rPr>
              <a:t>Communication</a:t>
            </a:r>
          </a:p>
        </p:txBody>
      </p:sp>
      <p:sp>
        <p:nvSpPr>
          <p:cNvPr id="14342" name="TextBox 14"/>
          <p:cNvSpPr txBox="1">
            <a:spLocks noChangeArrowheads="1"/>
          </p:cNvSpPr>
          <p:nvPr/>
        </p:nvSpPr>
        <p:spPr bwMode="auto">
          <a:xfrm>
            <a:off x="1318286" y="3835971"/>
            <a:ext cx="1660326" cy="584817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buFont typeface="Arial" panose="020B0604020202020204" pitchFamily="34" charset="0"/>
              <a:buChar char="•"/>
              <a:tabLst>
                <a:tab pos="457200" algn="l"/>
              </a:tabLst>
              <a:defRPr sz="3200">
                <a:solidFill>
                  <a:srgbClr val="17375E"/>
                </a:solidFill>
                <a:latin typeface="Franklin Gothic Medium" panose="020B06030201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Franklin Gothic Medium" panose="020B06030201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Franklin Gothic Medium" panose="020B06030201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Franklin Gothic Medium" panose="020B06030201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Franklin Gothic Medium" panose="020B06030201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Franklin Gothic Medium" panose="020B06030201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Franklin Gothic Medium" panose="020B06030201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Franklin Gothic Medium" panose="020B06030201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Franklin Gothic Medium" panose="020B06030201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600" b="1">
                <a:solidFill>
                  <a:schemeClr val="tx1"/>
                </a:solidFill>
                <a:latin typeface="Cambria" panose="02040503050406030204" pitchFamily="18" charset="0"/>
              </a:rPr>
              <a:t>Community Development</a:t>
            </a:r>
          </a:p>
        </p:txBody>
      </p:sp>
      <p:sp>
        <p:nvSpPr>
          <p:cNvPr id="14343" name="TextBox 15"/>
          <p:cNvSpPr txBox="1">
            <a:spLocks noChangeArrowheads="1"/>
          </p:cNvSpPr>
          <p:nvPr/>
        </p:nvSpPr>
        <p:spPr bwMode="auto">
          <a:xfrm>
            <a:off x="3084645" y="4314347"/>
            <a:ext cx="1419366" cy="84770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buFont typeface="Arial" panose="020B0604020202020204" pitchFamily="34" charset="0"/>
              <a:buChar char="•"/>
              <a:tabLst>
                <a:tab pos="457200" algn="l"/>
              </a:tabLst>
              <a:defRPr sz="3200">
                <a:solidFill>
                  <a:srgbClr val="17375E"/>
                </a:solidFill>
                <a:latin typeface="Franklin Gothic Medium" panose="020B06030201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Franklin Gothic Medium" panose="020B06030201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Franklin Gothic Medium" panose="020B06030201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Franklin Gothic Medium" panose="020B06030201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Franklin Gothic Medium" panose="020B06030201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Franklin Gothic Medium" panose="020B06030201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Franklin Gothic Medium" panose="020B06030201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Franklin Gothic Medium" panose="020B06030201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Franklin Gothic Medium" panose="020B06030201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600" b="1" dirty="0">
                <a:solidFill>
                  <a:schemeClr val="tx1"/>
                </a:solidFill>
                <a:latin typeface="Cambria" panose="02040503050406030204" pitchFamily="18" charset="0"/>
              </a:rPr>
              <a:t>Family &amp; Consumer Science</a:t>
            </a:r>
          </a:p>
        </p:txBody>
      </p:sp>
      <p:sp>
        <p:nvSpPr>
          <p:cNvPr id="14344" name="TextBox 16"/>
          <p:cNvSpPr txBox="1">
            <a:spLocks noChangeArrowheads="1"/>
          </p:cNvSpPr>
          <p:nvPr/>
        </p:nvSpPr>
        <p:spPr bwMode="auto">
          <a:xfrm>
            <a:off x="4764101" y="4311738"/>
            <a:ext cx="1639360" cy="584785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buFont typeface="Arial" panose="020B0604020202020204" pitchFamily="34" charset="0"/>
              <a:buChar char="•"/>
              <a:tabLst>
                <a:tab pos="457200" algn="l"/>
              </a:tabLst>
              <a:defRPr sz="3200">
                <a:solidFill>
                  <a:srgbClr val="17375E"/>
                </a:solidFill>
                <a:latin typeface="Franklin Gothic Medium" panose="020B06030201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Franklin Gothic Medium" panose="020B06030201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Franklin Gothic Medium" panose="020B06030201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Franklin Gothic Medium" panose="020B06030201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Franklin Gothic Medium" panose="020B06030201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Franklin Gothic Medium" panose="020B06030201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Franklin Gothic Medium" panose="020B06030201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Franklin Gothic Medium" panose="020B06030201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Franklin Gothic Medium" panose="020B06030201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600" b="1" dirty="0">
                <a:solidFill>
                  <a:schemeClr val="tx1"/>
                </a:solidFill>
                <a:latin typeface="Cambria" panose="02040503050406030204" pitchFamily="18" charset="0"/>
              </a:rPr>
              <a:t>4-H Youth Development</a:t>
            </a:r>
          </a:p>
        </p:txBody>
      </p:sp>
      <p:sp>
        <p:nvSpPr>
          <p:cNvPr id="14345" name="TextBox 17"/>
          <p:cNvSpPr txBox="1">
            <a:spLocks noChangeArrowheads="1"/>
          </p:cNvSpPr>
          <p:nvPr/>
        </p:nvSpPr>
        <p:spPr bwMode="auto">
          <a:xfrm>
            <a:off x="6198087" y="3835971"/>
            <a:ext cx="2545403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buFont typeface="Arial" panose="020B0604020202020204" pitchFamily="34" charset="0"/>
              <a:buChar char="•"/>
              <a:tabLst>
                <a:tab pos="457200" algn="l"/>
              </a:tabLst>
              <a:defRPr sz="3200">
                <a:solidFill>
                  <a:srgbClr val="17375E"/>
                </a:solidFill>
                <a:latin typeface="Franklin Gothic Medium" panose="020B06030201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Franklin Gothic Medium" panose="020B06030201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Franklin Gothic Medium" panose="020B06030201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Franklin Gothic Medium" panose="020B06030201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Franklin Gothic Medium" panose="020B06030201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Franklin Gothic Medium" panose="020B06030201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Franklin Gothic Medium" panose="020B06030201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Franklin Gothic Medium" panose="020B06030201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Franklin Gothic Medium" panose="020B06030201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600" b="1" dirty="0">
                <a:solidFill>
                  <a:schemeClr val="tx1"/>
                </a:solidFill>
                <a:latin typeface="Cambria" panose="02040503050406030204" pitchFamily="18" charset="0"/>
              </a:rPr>
              <a:t>Information Technology</a:t>
            </a:r>
          </a:p>
        </p:txBody>
      </p:sp>
      <p:sp>
        <p:nvSpPr>
          <p:cNvPr id="14346" name="TextBox 18"/>
          <p:cNvSpPr txBox="1">
            <a:spLocks noChangeArrowheads="1"/>
          </p:cNvSpPr>
          <p:nvPr/>
        </p:nvSpPr>
        <p:spPr bwMode="auto">
          <a:xfrm>
            <a:off x="6841158" y="3383204"/>
            <a:ext cx="186814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buFont typeface="Arial" panose="020B0604020202020204" pitchFamily="34" charset="0"/>
              <a:buChar char="•"/>
              <a:tabLst>
                <a:tab pos="457200" algn="l"/>
              </a:tabLst>
              <a:defRPr sz="3200">
                <a:solidFill>
                  <a:srgbClr val="17375E"/>
                </a:solidFill>
                <a:latin typeface="Franklin Gothic Medium" panose="020B06030201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Franklin Gothic Medium" panose="020B06030201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Franklin Gothic Medium" panose="020B06030201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Franklin Gothic Medium" panose="020B06030201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Franklin Gothic Medium" panose="020B06030201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Franklin Gothic Medium" panose="020B06030201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Franklin Gothic Medium" panose="020B06030201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Franklin Gothic Medium" panose="020B06030201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Franklin Gothic Medium" panose="020B06030201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600" b="1" dirty="0">
                <a:solidFill>
                  <a:schemeClr val="tx1"/>
                </a:solidFill>
                <a:latin typeface="Cambria" panose="02040503050406030204" pitchFamily="18" charset="0"/>
              </a:rPr>
              <a:t>Middle Managers</a:t>
            </a:r>
          </a:p>
        </p:txBody>
      </p:sp>
      <p:sp>
        <p:nvSpPr>
          <p:cNvPr id="14347" name="TextBox 19"/>
          <p:cNvSpPr txBox="1">
            <a:spLocks noChangeArrowheads="1"/>
          </p:cNvSpPr>
          <p:nvPr/>
        </p:nvSpPr>
        <p:spPr bwMode="auto">
          <a:xfrm>
            <a:off x="7226409" y="2493758"/>
            <a:ext cx="1629825" cy="83101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buFont typeface="Arial" panose="020B0604020202020204" pitchFamily="34" charset="0"/>
              <a:buChar char="•"/>
              <a:tabLst>
                <a:tab pos="457200" algn="l"/>
              </a:tabLst>
              <a:defRPr sz="3200">
                <a:solidFill>
                  <a:srgbClr val="17375E"/>
                </a:solidFill>
                <a:latin typeface="Franklin Gothic Medium" panose="020B06030201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Franklin Gothic Medium" panose="020B06030201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Franklin Gothic Medium" panose="020B06030201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Franklin Gothic Medium" panose="020B06030201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Franklin Gothic Medium" panose="020B06030201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Franklin Gothic Medium" panose="020B06030201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Franklin Gothic Medium" panose="020B06030201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Franklin Gothic Medium" panose="020B06030201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Franklin Gothic Medium" panose="020B06030201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600" b="1" dirty="0">
                <a:solidFill>
                  <a:schemeClr val="tx1"/>
                </a:solidFill>
                <a:latin typeface="Cambria" panose="02040503050406030204" pitchFamily="18" charset="0"/>
              </a:rPr>
              <a:t>     Program </a:t>
            </a:r>
          </a:p>
          <a:p>
            <a:pPr eaLnBrk="1" hangingPunct="1">
              <a:buFontTx/>
              <a:buNone/>
            </a:pPr>
            <a:r>
              <a:rPr lang="en-US" altLang="en-US" sz="1600" b="1" dirty="0">
                <a:solidFill>
                  <a:schemeClr val="tx1"/>
                </a:solidFill>
                <a:latin typeface="Cambria" panose="02040503050406030204" pitchFamily="18" charset="0"/>
              </a:rPr>
              <a:t>      &amp; Staff Development</a:t>
            </a:r>
          </a:p>
        </p:txBody>
      </p:sp>
      <p:sp>
        <p:nvSpPr>
          <p:cNvPr id="14348" name="TextBox 12"/>
          <p:cNvSpPr txBox="1">
            <a:spLocks noChangeArrowheads="1"/>
          </p:cNvSpPr>
          <p:nvPr/>
        </p:nvSpPr>
        <p:spPr bwMode="auto">
          <a:xfrm>
            <a:off x="644411" y="2556379"/>
            <a:ext cx="1311664" cy="831008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buFont typeface="Arial" panose="020B0604020202020204" pitchFamily="34" charset="0"/>
              <a:buChar char="•"/>
              <a:tabLst>
                <a:tab pos="457200" algn="l"/>
              </a:tabLst>
              <a:defRPr sz="3200">
                <a:solidFill>
                  <a:srgbClr val="17375E"/>
                </a:solidFill>
                <a:latin typeface="Franklin Gothic Medium" panose="020B06030201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Franklin Gothic Medium" panose="020B06030201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Franklin Gothic Medium" panose="020B06030201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Franklin Gothic Medium" panose="020B06030201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Franklin Gothic Medium" panose="020B06030201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Franklin Gothic Medium" panose="020B06030201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Franklin Gothic Medium" panose="020B06030201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Franklin Gothic Medium" panose="020B06030201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Franklin Gothic Medium" panose="020B06030201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1600" b="1" dirty="0">
                <a:solidFill>
                  <a:schemeClr val="tx1"/>
                </a:solidFill>
                <a:latin typeface="Cambria" panose="02040503050406030204" pitchFamily="18" charset="0"/>
              </a:rPr>
              <a:t>Agriculture &amp; Natural Resources</a:t>
            </a:r>
          </a:p>
        </p:txBody>
      </p:sp>
      <p:grpSp>
        <p:nvGrpSpPr>
          <p:cNvPr id="21" name="Group 12"/>
          <p:cNvGrpSpPr>
            <a:grpSpLocks/>
          </p:cNvGrpSpPr>
          <p:nvPr/>
        </p:nvGrpSpPr>
        <p:grpSpPr bwMode="auto">
          <a:xfrm>
            <a:off x="1956075" y="2885130"/>
            <a:ext cx="5270334" cy="1420671"/>
            <a:chOff x="1146" y="1697"/>
            <a:chExt cx="3644" cy="1089"/>
          </a:xfrm>
        </p:grpSpPr>
        <p:sp>
          <p:nvSpPr>
            <p:cNvPr id="22" name="Oval 13"/>
            <p:cNvSpPr>
              <a:spLocks noChangeArrowheads="1"/>
            </p:cNvSpPr>
            <p:nvPr/>
          </p:nvSpPr>
          <p:spPr bwMode="auto">
            <a:xfrm>
              <a:off x="1419" y="2034"/>
              <a:ext cx="528" cy="366"/>
            </a:xfrm>
            <a:prstGeom prst="ellipse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>
              <a:lvl1pPr>
                <a:buFont typeface="Arial" panose="020B0604020202020204" pitchFamily="34" charset="0"/>
                <a:buChar char="•"/>
                <a:tabLst>
                  <a:tab pos="457200" algn="l"/>
                </a:tabLst>
                <a:defRPr sz="3200">
                  <a:solidFill>
                    <a:srgbClr val="17375E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en-US" altLang="en-US" sz="2400" b="1" dirty="0">
                  <a:solidFill>
                    <a:schemeClr val="tx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COM</a:t>
              </a:r>
            </a:p>
          </p:txBody>
        </p:sp>
        <p:sp>
          <p:nvSpPr>
            <p:cNvPr id="23" name="Oval 14"/>
            <p:cNvSpPr>
              <a:spLocks noChangeArrowheads="1"/>
            </p:cNvSpPr>
            <p:nvPr/>
          </p:nvSpPr>
          <p:spPr bwMode="auto">
            <a:xfrm>
              <a:off x="1146" y="1697"/>
              <a:ext cx="536" cy="385"/>
            </a:xfrm>
            <a:prstGeom prst="ellipse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>
              <a:lvl1pPr>
                <a:buFont typeface="Arial" panose="020B0604020202020204" pitchFamily="34" charset="0"/>
                <a:buChar char="•"/>
                <a:tabLst>
                  <a:tab pos="457200" algn="l"/>
                </a:tabLst>
                <a:defRPr sz="3200">
                  <a:solidFill>
                    <a:srgbClr val="17375E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en-US" altLang="en-US" sz="2400" b="1" dirty="0">
                  <a:solidFill>
                    <a:schemeClr val="tx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ANR</a:t>
              </a:r>
            </a:p>
          </p:txBody>
        </p:sp>
        <p:sp>
          <p:nvSpPr>
            <p:cNvPr id="24" name="Oval 15"/>
            <p:cNvSpPr>
              <a:spLocks noChangeArrowheads="1"/>
            </p:cNvSpPr>
            <p:nvPr/>
          </p:nvSpPr>
          <p:spPr bwMode="auto">
            <a:xfrm>
              <a:off x="1853" y="2267"/>
              <a:ext cx="578" cy="383"/>
            </a:xfrm>
            <a:prstGeom prst="ellipse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>
              <a:lvl1pPr>
                <a:buFont typeface="Arial" panose="020B0604020202020204" pitchFamily="34" charset="0"/>
                <a:buChar char="•"/>
                <a:tabLst>
                  <a:tab pos="457200" algn="l"/>
                </a:tabLst>
                <a:defRPr sz="3200">
                  <a:solidFill>
                    <a:srgbClr val="17375E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en-US" altLang="en-US" sz="2400" b="1" dirty="0">
                  <a:solidFill>
                    <a:schemeClr val="tx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CD</a:t>
              </a:r>
            </a:p>
          </p:txBody>
        </p:sp>
        <p:sp>
          <p:nvSpPr>
            <p:cNvPr id="25" name="Oval 16"/>
            <p:cNvSpPr>
              <a:spLocks noChangeArrowheads="1"/>
            </p:cNvSpPr>
            <p:nvPr/>
          </p:nvSpPr>
          <p:spPr bwMode="auto">
            <a:xfrm>
              <a:off x="2417" y="2420"/>
              <a:ext cx="575" cy="366"/>
            </a:xfrm>
            <a:prstGeom prst="ellipse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>
              <a:lvl1pPr>
                <a:buFont typeface="Arial" panose="020B0604020202020204" pitchFamily="34" charset="0"/>
                <a:buChar char="•"/>
                <a:tabLst>
                  <a:tab pos="457200" algn="l"/>
                </a:tabLst>
                <a:defRPr sz="3200">
                  <a:solidFill>
                    <a:srgbClr val="17375E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en-US" altLang="en-US" sz="2400" b="1" dirty="0">
                  <a:solidFill>
                    <a:schemeClr val="tx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FCS</a:t>
              </a:r>
            </a:p>
          </p:txBody>
        </p:sp>
        <p:sp>
          <p:nvSpPr>
            <p:cNvPr id="26" name="Oval 17"/>
            <p:cNvSpPr>
              <a:spLocks noChangeArrowheads="1"/>
            </p:cNvSpPr>
            <p:nvPr/>
          </p:nvSpPr>
          <p:spPr bwMode="auto">
            <a:xfrm>
              <a:off x="3049" y="2420"/>
              <a:ext cx="528" cy="364"/>
            </a:xfrm>
            <a:prstGeom prst="ellipse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>
              <a:lvl1pPr>
                <a:buFont typeface="Arial" panose="020B0604020202020204" pitchFamily="34" charset="0"/>
                <a:buChar char="•"/>
                <a:tabLst>
                  <a:tab pos="457200" algn="l"/>
                </a:tabLst>
                <a:defRPr sz="3200">
                  <a:solidFill>
                    <a:srgbClr val="17375E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en-US" altLang="en-US" sz="2400" b="1" dirty="0">
                  <a:solidFill>
                    <a:schemeClr val="tx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4-H</a:t>
              </a:r>
            </a:p>
          </p:txBody>
        </p:sp>
        <p:sp>
          <p:nvSpPr>
            <p:cNvPr id="27" name="Oval 18"/>
            <p:cNvSpPr>
              <a:spLocks noChangeArrowheads="1"/>
            </p:cNvSpPr>
            <p:nvPr/>
          </p:nvSpPr>
          <p:spPr bwMode="auto">
            <a:xfrm>
              <a:off x="3934" y="2034"/>
              <a:ext cx="574" cy="336"/>
            </a:xfrm>
            <a:prstGeom prst="ellipse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>
              <a:lvl1pPr>
                <a:buFont typeface="Arial" panose="020B0604020202020204" pitchFamily="34" charset="0"/>
                <a:buChar char="•"/>
                <a:tabLst>
                  <a:tab pos="457200" algn="l"/>
                </a:tabLst>
                <a:defRPr sz="3200">
                  <a:solidFill>
                    <a:srgbClr val="17375E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en-US" altLang="en-US" sz="2400" b="1" dirty="0">
                  <a:solidFill>
                    <a:schemeClr val="tx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MM</a:t>
              </a:r>
            </a:p>
          </p:txBody>
        </p:sp>
        <p:sp>
          <p:nvSpPr>
            <p:cNvPr id="28" name="Oval 19"/>
            <p:cNvSpPr>
              <a:spLocks noChangeArrowheads="1"/>
            </p:cNvSpPr>
            <p:nvPr/>
          </p:nvSpPr>
          <p:spPr bwMode="auto">
            <a:xfrm>
              <a:off x="4213" y="1697"/>
              <a:ext cx="577" cy="366"/>
            </a:xfrm>
            <a:prstGeom prst="ellipse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>
              <a:lvl1pPr>
                <a:buFont typeface="Arial" panose="020B0604020202020204" pitchFamily="34" charset="0"/>
                <a:buChar char="•"/>
                <a:tabLst>
                  <a:tab pos="457200" algn="l"/>
                </a:tabLst>
                <a:defRPr sz="3200">
                  <a:solidFill>
                    <a:srgbClr val="17375E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en-US" altLang="en-US" sz="2400" b="1" dirty="0">
                  <a:solidFill>
                    <a:schemeClr val="tx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PSD</a:t>
              </a:r>
            </a:p>
          </p:txBody>
        </p:sp>
        <p:sp>
          <p:nvSpPr>
            <p:cNvPr id="29" name="Oval 20"/>
            <p:cNvSpPr>
              <a:spLocks noChangeArrowheads="1"/>
            </p:cNvSpPr>
            <p:nvPr/>
          </p:nvSpPr>
          <p:spPr bwMode="auto">
            <a:xfrm>
              <a:off x="3551" y="2265"/>
              <a:ext cx="528" cy="385"/>
            </a:xfrm>
            <a:prstGeom prst="ellipse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>
              <a:lvl1pPr>
                <a:buFont typeface="Arial" panose="020B0604020202020204" pitchFamily="34" charset="0"/>
                <a:buChar char="•"/>
                <a:tabLst>
                  <a:tab pos="457200" algn="l"/>
                </a:tabLst>
                <a:defRPr sz="3200">
                  <a:solidFill>
                    <a:srgbClr val="17375E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en-US" altLang="en-US" sz="2400" b="1" dirty="0">
                  <a:solidFill>
                    <a:schemeClr val="tx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IT</a:t>
              </a:r>
            </a:p>
          </p:txBody>
        </p:sp>
      </p:grp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517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435"/>
    </mc:Choice>
    <mc:Fallback xmlns="">
      <p:transition spd="slow" advTm="474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Program </a:t>
            </a:r>
            <a:r>
              <a:rPr lang="en-US" altLang="en-US" sz="3200" dirty="0" smtClean="0">
                <a:latin typeface="Cambria" panose="02040503050406030204" pitchFamily="18" charset="0"/>
                <a:ea typeface="ＭＳ Ｐゴシック" panose="020B0600070205080204" pitchFamily="34" charset="-128"/>
              </a:rPr>
              <a:t>Committee Responsibilities</a:t>
            </a:r>
            <a:endParaRPr lang="en-US" altLang="en-US" sz="32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 smtClean="0"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Identify emerging issues and opportunities.</a:t>
            </a:r>
            <a:endParaRPr lang="en-US" altLang="en-US" dirty="0">
              <a:latin typeface="Cambria" panose="02040503050406030204" pitchFamily="18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en-US" altLang="en-US" dirty="0"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Develop </a:t>
            </a:r>
            <a:r>
              <a:rPr lang="en-US" altLang="en-US" dirty="0" smtClean="0"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annual Plan of Work to respond. </a:t>
            </a:r>
            <a:endParaRPr lang="en-US" altLang="en-US" dirty="0">
              <a:latin typeface="Cambria" panose="02040503050406030204" pitchFamily="18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en-US" altLang="en-US" dirty="0"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Collaborate </a:t>
            </a:r>
            <a:r>
              <a:rPr lang="en-US" altLang="en-US" dirty="0" smtClean="0"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regionally.</a:t>
            </a:r>
            <a:endParaRPr lang="en-US" altLang="en-US" dirty="0">
              <a:latin typeface="Cambria" panose="02040503050406030204" pitchFamily="18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1907534" y="4234049"/>
            <a:ext cx="5270334" cy="1420671"/>
            <a:chOff x="1146" y="1697"/>
            <a:chExt cx="3644" cy="1089"/>
          </a:xfrm>
        </p:grpSpPr>
        <p:sp>
          <p:nvSpPr>
            <p:cNvPr id="14" name="Oval 13"/>
            <p:cNvSpPr>
              <a:spLocks noChangeArrowheads="1"/>
            </p:cNvSpPr>
            <p:nvPr/>
          </p:nvSpPr>
          <p:spPr bwMode="auto">
            <a:xfrm>
              <a:off x="1419" y="2034"/>
              <a:ext cx="528" cy="366"/>
            </a:xfrm>
            <a:prstGeom prst="ellipse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>
              <a:lvl1pPr>
                <a:buFont typeface="Arial" panose="020B0604020202020204" pitchFamily="34" charset="0"/>
                <a:buChar char="•"/>
                <a:tabLst>
                  <a:tab pos="457200" algn="l"/>
                </a:tabLst>
                <a:defRPr sz="3200">
                  <a:solidFill>
                    <a:srgbClr val="17375E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en-US" altLang="en-US" sz="2400" b="1" dirty="0">
                  <a:solidFill>
                    <a:schemeClr val="tx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COM</a:t>
              </a:r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1146" y="1697"/>
              <a:ext cx="536" cy="385"/>
            </a:xfrm>
            <a:prstGeom prst="ellipse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>
              <a:lvl1pPr>
                <a:buFont typeface="Arial" panose="020B0604020202020204" pitchFamily="34" charset="0"/>
                <a:buChar char="•"/>
                <a:tabLst>
                  <a:tab pos="457200" algn="l"/>
                </a:tabLst>
                <a:defRPr sz="3200">
                  <a:solidFill>
                    <a:srgbClr val="17375E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en-US" altLang="en-US" sz="2400" b="1" dirty="0">
                  <a:solidFill>
                    <a:schemeClr val="tx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ANR</a:t>
              </a:r>
            </a:p>
          </p:txBody>
        </p:sp>
        <p:sp>
          <p:nvSpPr>
            <p:cNvPr id="16" name="Oval 15"/>
            <p:cNvSpPr>
              <a:spLocks noChangeArrowheads="1"/>
            </p:cNvSpPr>
            <p:nvPr/>
          </p:nvSpPr>
          <p:spPr bwMode="auto">
            <a:xfrm>
              <a:off x="1853" y="2267"/>
              <a:ext cx="578" cy="383"/>
            </a:xfrm>
            <a:prstGeom prst="ellipse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>
              <a:lvl1pPr>
                <a:buFont typeface="Arial" panose="020B0604020202020204" pitchFamily="34" charset="0"/>
                <a:buChar char="•"/>
                <a:tabLst>
                  <a:tab pos="457200" algn="l"/>
                </a:tabLst>
                <a:defRPr sz="3200">
                  <a:solidFill>
                    <a:srgbClr val="17375E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en-US" altLang="en-US" sz="2400" b="1" dirty="0">
                  <a:solidFill>
                    <a:schemeClr val="tx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CD</a:t>
              </a:r>
            </a:p>
          </p:txBody>
        </p:sp>
        <p:sp>
          <p:nvSpPr>
            <p:cNvPr id="17" name="Oval 16"/>
            <p:cNvSpPr>
              <a:spLocks noChangeArrowheads="1"/>
            </p:cNvSpPr>
            <p:nvPr/>
          </p:nvSpPr>
          <p:spPr bwMode="auto">
            <a:xfrm>
              <a:off x="2417" y="2420"/>
              <a:ext cx="575" cy="366"/>
            </a:xfrm>
            <a:prstGeom prst="ellipse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>
              <a:lvl1pPr>
                <a:buFont typeface="Arial" panose="020B0604020202020204" pitchFamily="34" charset="0"/>
                <a:buChar char="•"/>
                <a:tabLst>
                  <a:tab pos="457200" algn="l"/>
                </a:tabLst>
                <a:defRPr sz="3200">
                  <a:solidFill>
                    <a:srgbClr val="17375E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en-US" altLang="en-US" sz="2400" b="1" dirty="0">
                  <a:solidFill>
                    <a:schemeClr val="tx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FCS</a:t>
              </a:r>
            </a:p>
          </p:txBody>
        </p:sp>
        <p:sp>
          <p:nvSpPr>
            <p:cNvPr id="18" name="Oval 17"/>
            <p:cNvSpPr>
              <a:spLocks noChangeArrowheads="1"/>
            </p:cNvSpPr>
            <p:nvPr/>
          </p:nvSpPr>
          <p:spPr bwMode="auto">
            <a:xfrm>
              <a:off x="3049" y="2420"/>
              <a:ext cx="528" cy="364"/>
            </a:xfrm>
            <a:prstGeom prst="ellipse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>
              <a:lvl1pPr>
                <a:buFont typeface="Arial" panose="020B0604020202020204" pitchFamily="34" charset="0"/>
                <a:buChar char="•"/>
                <a:tabLst>
                  <a:tab pos="457200" algn="l"/>
                </a:tabLst>
                <a:defRPr sz="3200">
                  <a:solidFill>
                    <a:srgbClr val="17375E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en-US" altLang="en-US" sz="2400" b="1" dirty="0">
                  <a:solidFill>
                    <a:schemeClr val="tx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4-H</a:t>
              </a:r>
            </a:p>
          </p:txBody>
        </p:sp>
        <p:sp>
          <p:nvSpPr>
            <p:cNvPr id="19" name="Oval 18"/>
            <p:cNvSpPr>
              <a:spLocks noChangeArrowheads="1"/>
            </p:cNvSpPr>
            <p:nvPr/>
          </p:nvSpPr>
          <p:spPr bwMode="auto">
            <a:xfrm>
              <a:off x="3934" y="2034"/>
              <a:ext cx="574" cy="336"/>
            </a:xfrm>
            <a:prstGeom prst="ellipse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>
              <a:lvl1pPr>
                <a:buFont typeface="Arial" panose="020B0604020202020204" pitchFamily="34" charset="0"/>
                <a:buChar char="•"/>
                <a:tabLst>
                  <a:tab pos="457200" algn="l"/>
                </a:tabLst>
                <a:defRPr sz="3200">
                  <a:solidFill>
                    <a:srgbClr val="17375E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en-US" altLang="en-US" sz="2400" b="1" dirty="0">
                  <a:solidFill>
                    <a:schemeClr val="tx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MM</a:t>
              </a:r>
            </a:p>
          </p:txBody>
        </p:sp>
        <p:sp>
          <p:nvSpPr>
            <p:cNvPr id="20" name="Oval 19"/>
            <p:cNvSpPr>
              <a:spLocks noChangeArrowheads="1"/>
            </p:cNvSpPr>
            <p:nvPr/>
          </p:nvSpPr>
          <p:spPr bwMode="auto">
            <a:xfrm>
              <a:off x="4213" y="1697"/>
              <a:ext cx="577" cy="366"/>
            </a:xfrm>
            <a:prstGeom prst="ellipse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>
              <a:lvl1pPr>
                <a:buFont typeface="Arial" panose="020B0604020202020204" pitchFamily="34" charset="0"/>
                <a:buChar char="•"/>
                <a:tabLst>
                  <a:tab pos="457200" algn="l"/>
                </a:tabLst>
                <a:defRPr sz="3200">
                  <a:solidFill>
                    <a:srgbClr val="17375E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en-US" altLang="en-US" sz="2400" b="1" dirty="0">
                  <a:solidFill>
                    <a:schemeClr val="tx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PSD</a:t>
              </a:r>
            </a:p>
          </p:txBody>
        </p:sp>
        <p:sp>
          <p:nvSpPr>
            <p:cNvPr id="21" name="Oval 20"/>
            <p:cNvSpPr>
              <a:spLocks noChangeArrowheads="1"/>
            </p:cNvSpPr>
            <p:nvPr/>
          </p:nvSpPr>
          <p:spPr bwMode="auto">
            <a:xfrm>
              <a:off x="3551" y="2265"/>
              <a:ext cx="528" cy="385"/>
            </a:xfrm>
            <a:prstGeom prst="ellipse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>
              <a:lvl1pPr>
                <a:buFont typeface="Arial" panose="020B0604020202020204" pitchFamily="34" charset="0"/>
                <a:buChar char="•"/>
                <a:tabLst>
                  <a:tab pos="457200" algn="l"/>
                </a:tabLst>
                <a:defRPr sz="3200">
                  <a:solidFill>
                    <a:srgbClr val="17375E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Franklin Gothic Medium" panose="020B06030201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en-US" altLang="en-US" sz="2400" b="1" dirty="0">
                  <a:solidFill>
                    <a:schemeClr val="tx1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IT</a:t>
              </a:r>
            </a:p>
          </p:txBody>
        </p:sp>
      </p:grp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110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430"/>
    </mc:Choice>
    <mc:Fallback xmlns="">
      <p:transition spd="slow" advTm="544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sz="3200" dirty="0">
                <a:solidFill>
                  <a:srgbClr val="000000"/>
                </a:solidFill>
                <a:latin typeface="Cambria" panose="02040503050406030204" pitchFamily="18" charset="0"/>
                <a:ea typeface="ＭＳ Ｐゴシック" panose="020B0600070205080204" pitchFamily="34" charset="-128"/>
              </a:rPr>
              <a:t>Program Leadership Committee (PLC)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Membership comprised of individuals elected by their Program Committee plus ASRED and AEA representatives.</a:t>
            </a:r>
            <a:endParaRPr lang="en-US" altLang="en-US" sz="2400" dirty="0">
              <a:solidFill>
                <a:srgbClr val="000000"/>
              </a:solidFill>
              <a:latin typeface="Cambria" panose="02040503050406030204" pitchFamily="18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400" dirty="0" smtClean="0">
                <a:solidFill>
                  <a:srgbClr val="000000"/>
                </a:solidFill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Roles </a:t>
            </a:r>
            <a:r>
              <a:rPr lang="en-US" altLang="en-US" sz="2400" dirty="0">
                <a:solidFill>
                  <a:srgbClr val="000000"/>
                </a:solidFill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and Responsibilities</a:t>
            </a:r>
          </a:p>
          <a:p>
            <a:pPr lvl="1" eaLnBrk="1" hangingPunct="1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en-US" altLang="en-US" dirty="0">
                <a:solidFill>
                  <a:srgbClr val="000000"/>
                </a:solidFill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Identify </a:t>
            </a:r>
            <a:r>
              <a:rPr lang="en-US" altLang="en-US" dirty="0" smtClean="0">
                <a:solidFill>
                  <a:srgbClr val="000000"/>
                </a:solidFill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cross-committee emerging issues.</a:t>
            </a:r>
            <a:endParaRPr lang="en-US" altLang="en-US" dirty="0">
              <a:solidFill>
                <a:srgbClr val="000000"/>
              </a:solidFill>
              <a:latin typeface="Cambria" panose="02040503050406030204" pitchFamily="18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lvl="1" eaLnBrk="1" hangingPunct="1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en-US" altLang="en-US" dirty="0">
                <a:solidFill>
                  <a:srgbClr val="000000"/>
                </a:solidFill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Review </a:t>
            </a:r>
            <a:r>
              <a:rPr lang="en-US" altLang="en-US" dirty="0" smtClean="0">
                <a:solidFill>
                  <a:srgbClr val="000000"/>
                </a:solidFill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annual Plans of Work for Committees.</a:t>
            </a:r>
            <a:endParaRPr lang="en-US" altLang="en-US" dirty="0">
              <a:solidFill>
                <a:srgbClr val="000000"/>
              </a:solidFill>
              <a:latin typeface="Cambria" panose="02040503050406030204" pitchFamily="18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lvl="1" eaLnBrk="1" hangingPunct="1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en-US" altLang="en-US" dirty="0">
                <a:solidFill>
                  <a:srgbClr val="000000"/>
                </a:solidFill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Plan Annual PLN </a:t>
            </a:r>
            <a:r>
              <a:rPr lang="en-US" altLang="en-US" dirty="0" smtClean="0">
                <a:solidFill>
                  <a:srgbClr val="000000"/>
                </a:solidFill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Conference.</a:t>
            </a:r>
            <a:endParaRPr lang="en-US" altLang="en-US" dirty="0">
              <a:solidFill>
                <a:srgbClr val="000000"/>
              </a:solidFill>
              <a:latin typeface="Cambria" panose="02040503050406030204" pitchFamily="18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lvl="1" eaLnBrk="1" hangingPunct="1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en-US" altLang="en-US" dirty="0">
                <a:solidFill>
                  <a:srgbClr val="000000"/>
                </a:solidFill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Carry I</a:t>
            </a:r>
            <a:r>
              <a:rPr lang="en-US" altLang="en-US" dirty="0" smtClean="0">
                <a:solidFill>
                  <a:srgbClr val="000000"/>
                </a:solidFill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nformation </a:t>
            </a:r>
            <a:r>
              <a:rPr lang="en-US" altLang="en-US" dirty="0">
                <a:solidFill>
                  <a:srgbClr val="000000"/>
                </a:solidFill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and Action Items from </a:t>
            </a:r>
            <a:r>
              <a:rPr lang="en-US" altLang="en-US" dirty="0" smtClean="0">
                <a:solidFill>
                  <a:srgbClr val="000000"/>
                </a:solidFill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/>
            </a:r>
            <a:br>
              <a:rPr lang="en-US" altLang="en-US" dirty="0" smtClean="0">
                <a:solidFill>
                  <a:srgbClr val="000000"/>
                </a:solidFill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r>
              <a:rPr lang="en-US" altLang="en-US" dirty="0" smtClean="0">
                <a:solidFill>
                  <a:srgbClr val="000000"/>
                </a:solidFill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the Committees </a:t>
            </a:r>
            <a:r>
              <a:rPr lang="en-US" altLang="en-US" dirty="0">
                <a:solidFill>
                  <a:srgbClr val="000000"/>
                </a:solidFill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to the Administrators and </a:t>
            </a:r>
            <a:r>
              <a:rPr lang="en-US" altLang="en-US" dirty="0" smtClean="0">
                <a:solidFill>
                  <a:srgbClr val="000000"/>
                </a:solidFill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/>
            </a:r>
            <a:br>
              <a:rPr lang="en-US" altLang="en-US" dirty="0" smtClean="0">
                <a:solidFill>
                  <a:srgbClr val="000000"/>
                </a:solidFill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r>
              <a:rPr lang="en-US" altLang="en-US" dirty="0" smtClean="0">
                <a:solidFill>
                  <a:srgbClr val="000000"/>
                </a:solidFill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Directors.</a:t>
            </a:r>
            <a:endParaRPr lang="en-US" altLang="en-US" dirty="0">
              <a:solidFill>
                <a:srgbClr val="000000"/>
              </a:solidFill>
              <a:latin typeface="Cambria" panose="02040503050406030204" pitchFamily="18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540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886"/>
    </mc:Choice>
    <mc:Fallback xmlns="">
      <p:transition spd="slow" advTm="518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67922" y="693739"/>
            <a:ext cx="3971557" cy="3463924"/>
          </a:xfrm>
        </p:spPr>
        <p:txBody>
          <a:bodyPr/>
          <a:lstStyle/>
          <a:p>
            <a:r>
              <a:rPr lang="en-US" b="1" dirty="0" smtClean="0">
                <a:latin typeface="Cambria" charset="0"/>
                <a:ea typeface="Cambria" charset="0"/>
                <a:cs typeface="Cambria" charset="0"/>
              </a:rPr>
              <a:t>Benefits:</a:t>
            </a:r>
            <a:br>
              <a:rPr lang="en-US" b="1" dirty="0" smtClean="0">
                <a:latin typeface="Cambria" charset="0"/>
                <a:ea typeface="Cambria" charset="0"/>
                <a:cs typeface="Cambria" charset="0"/>
              </a:rPr>
            </a:br>
            <a:r>
              <a:rPr lang="en-US" b="1" i="1" dirty="0" smtClean="0">
                <a:latin typeface="Cambria" charset="0"/>
                <a:ea typeface="Cambria" charset="0"/>
                <a:cs typeface="Cambria" charset="0"/>
              </a:rPr>
              <a:t>What’s in it for You?</a:t>
            </a:r>
            <a:endParaRPr lang="en-US" b="1" i="1" dirty="0">
              <a:latin typeface="Cambria" charset="0"/>
              <a:ea typeface="Cambria" charset="0"/>
              <a:cs typeface="Cambria" charset="0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654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53"/>
    </mc:Choice>
    <mc:Fallback xmlns="">
      <p:transition spd="slow" advTm="303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LN2015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LN2015" id="{E40E0FD8-F83B-4318-9865-DB9BEB492DCF}" vid="{29DF7382-1DA1-47A4-B1E2-88A01101D62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PLN2015</Template>
  <TotalTime>80604</TotalTime>
  <Words>410</Words>
  <Application>Microsoft Office PowerPoint</Application>
  <PresentationFormat>On-screen Show (4:3)</PresentationFormat>
  <Paragraphs>149</Paragraphs>
  <Slides>13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ＭＳ Ｐゴシック</vt:lpstr>
      <vt:lpstr>Arial</vt:lpstr>
      <vt:lpstr>Calibri</vt:lpstr>
      <vt:lpstr>Calibri Light</vt:lpstr>
      <vt:lpstr>Cambria</vt:lpstr>
      <vt:lpstr>Narkisim</vt:lpstr>
      <vt:lpstr>Times New Roman</vt:lpstr>
      <vt:lpstr>Tw Cen MT</vt:lpstr>
      <vt:lpstr>PLN2015</vt:lpstr>
      <vt:lpstr>Southern Region  Program Leaders Network    </vt:lpstr>
      <vt:lpstr>PLN Mission</vt:lpstr>
      <vt:lpstr>The Southern Region </vt:lpstr>
      <vt:lpstr>Southern Extension Organizations</vt:lpstr>
      <vt:lpstr>PLN Structure Overview</vt:lpstr>
      <vt:lpstr>Program Committees (PC)</vt:lpstr>
      <vt:lpstr>Program Committee Responsibilities</vt:lpstr>
      <vt:lpstr>Program Leadership Committee (PLC)</vt:lpstr>
      <vt:lpstr>Benefits: What’s in it for You?</vt:lpstr>
      <vt:lpstr>Survey: What Do You Value in PLN?</vt:lpstr>
      <vt:lpstr>Four Results of Participating </vt:lpstr>
      <vt:lpstr>Tips for Successful First Meeting</vt:lpstr>
      <vt:lpstr>PowerPoint Presentation</vt:lpstr>
    </vt:vector>
  </TitlesOfParts>
  <Company>MSU Extension Service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Welborn</dc:creator>
  <cp:lastModifiedBy>Julie Capizzi</cp:lastModifiedBy>
  <cp:revision>26</cp:revision>
  <cp:lastPrinted>2015-08-17T22:14:43Z</cp:lastPrinted>
  <dcterms:created xsi:type="dcterms:W3CDTF">2015-06-19T18:02:35Z</dcterms:created>
  <dcterms:modified xsi:type="dcterms:W3CDTF">2016-07-15T20:02:48Z</dcterms:modified>
</cp:coreProperties>
</file>